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98" r:id="rId3"/>
    <p:sldId id="259" r:id="rId4"/>
    <p:sldId id="269" r:id="rId5"/>
    <p:sldId id="266" r:id="rId6"/>
    <p:sldId id="268" r:id="rId7"/>
    <p:sldId id="270" r:id="rId8"/>
    <p:sldId id="263" r:id="rId9"/>
    <p:sldId id="297" r:id="rId10"/>
    <p:sldId id="306" r:id="rId11"/>
    <p:sldId id="290" r:id="rId12"/>
    <p:sldId id="292" r:id="rId13"/>
    <p:sldId id="275" r:id="rId14"/>
    <p:sldId id="276" r:id="rId15"/>
    <p:sldId id="274" r:id="rId16"/>
    <p:sldId id="308" r:id="rId17"/>
    <p:sldId id="309" r:id="rId18"/>
    <p:sldId id="299" r:id="rId19"/>
    <p:sldId id="264" r:id="rId20"/>
    <p:sldId id="289" r:id="rId21"/>
    <p:sldId id="310" r:id="rId22"/>
    <p:sldId id="293" r:id="rId23"/>
    <p:sldId id="286" r:id="rId24"/>
    <p:sldId id="301" r:id="rId25"/>
    <p:sldId id="295" r:id="rId26"/>
    <p:sldId id="29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C"/>
    <a:srgbClr val="006699"/>
    <a:srgbClr val="F2F2F2"/>
    <a:srgbClr val="C51717"/>
    <a:srgbClr val="203864"/>
    <a:srgbClr val="C00000"/>
    <a:srgbClr val="2F5597"/>
    <a:srgbClr val="CC6600"/>
    <a:srgbClr val="993300"/>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2554" autoAdjust="0"/>
  </p:normalViewPr>
  <p:slideViewPr>
    <p:cSldViewPr snapToGrid="0">
      <p:cViewPr varScale="1">
        <p:scale>
          <a:sx n="80" d="100"/>
          <a:sy n="80" d="100"/>
        </p:scale>
        <p:origin x="-1016"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206B7-F76F-AD49-9042-31E89D508C46}"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3C3B0D39-6A31-3045-85BB-F1709A96913C}">
      <dgm:prSet phldrT="[文本]"/>
      <dgm:spPr/>
      <dgm:t>
        <a:bodyPr/>
        <a:lstStyle/>
        <a:p>
          <a:r>
            <a:rPr lang="en-US" altLang="zh-CN" dirty="0" smtClean="0">
              <a:latin typeface="微软雅黑" panose="020B0503020204020204" pitchFamily="34" charset="-122"/>
              <a:ea typeface="微软雅黑" panose="020B0503020204020204" pitchFamily="34" charset="-122"/>
            </a:rPr>
            <a:t>User services layer</a:t>
          </a:r>
          <a:endParaRPr lang="zh-CN" altLang="en-US" dirty="0"/>
        </a:p>
      </dgm:t>
    </dgm:pt>
    <dgm:pt modelId="{6386B3DB-5659-7348-83A5-C15B60DCF412}" type="parTrans" cxnId="{CD18972E-DDA9-4A42-808D-A8CE80F5C320}">
      <dgm:prSet/>
      <dgm:spPr/>
      <dgm:t>
        <a:bodyPr/>
        <a:lstStyle/>
        <a:p>
          <a:endParaRPr lang="zh-CN" altLang="en-US"/>
        </a:p>
      </dgm:t>
    </dgm:pt>
    <dgm:pt modelId="{D9C1FD09-F910-E644-98D4-20563B97305A}" type="sibTrans" cxnId="{CD18972E-DDA9-4A42-808D-A8CE80F5C320}">
      <dgm:prSet/>
      <dgm:spPr/>
      <dgm:t>
        <a:bodyPr/>
        <a:lstStyle/>
        <a:p>
          <a:endParaRPr lang="zh-CN" altLang="en-US"/>
        </a:p>
      </dgm:t>
    </dgm:pt>
    <dgm:pt modelId="{0BCE1F57-3233-EB45-905C-45547416DCCF}">
      <dgm:prSet/>
      <dgm:spPr/>
      <dgm:t>
        <a:bodyPr/>
        <a:lstStyle/>
        <a:p>
          <a:r>
            <a:rPr lang="en-US" altLang="zh-CN" smtClean="0">
              <a:latin typeface="微软雅黑" panose="020B0503020204020204" pitchFamily="34" charset="-122"/>
              <a:ea typeface="微软雅黑" panose="020B0503020204020204" pitchFamily="34" charset="-122"/>
            </a:rPr>
            <a:t>Application layer </a:t>
          </a:r>
          <a:endParaRPr lang="en-US" altLang="zh-CN" dirty="0">
            <a:latin typeface="微软雅黑" panose="020B0503020204020204" pitchFamily="34" charset="-122"/>
            <a:ea typeface="微软雅黑" panose="020B0503020204020204" pitchFamily="34" charset="-122"/>
          </a:endParaRPr>
        </a:p>
      </dgm:t>
    </dgm:pt>
    <dgm:pt modelId="{C50A238F-479B-C94B-A219-0563949F9B5C}" type="parTrans" cxnId="{EFDED449-F568-F847-9F9D-2429C17B72FA}">
      <dgm:prSet/>
      <dgm:spPr/>
      <dgm:t>
        <a:bodyPr/>
        <a:lstStyle/>
        <a:p>
          <a:endParaRPr lang="zh-CN" altLang="en-US"/>
        </a:p>
      </dgm:t>
    </dgm:pt>
    <dgm:pt modelId="{A3D60D3D-D678-5741-8AB3-BC8C7CB38E6F}" type="sibTrans" cxnId="{EFDED449-F568-F847-9F9D-2429C17B72FA}">
      <dgm:prSet/>
      <dgm:spPr/>
      <dgm:t>
        <a:bodyPr/>
        <a:lstStyle/>
        <a:p>
          <a:endParaRPr lang="zh-CN" altLang="en-US"/>
        </a:p>
      </dgm:t>
    </dgm:pt>
    <dgm:pt modelId="{44EA4FBE-BC26-064F-9E28-00417C50239F}">
      <dgm:prSet/>
      <dgm:spPr/>
      <dgm:t>
        <a:bodyPr/>
        <a:lstStyle/>
        <a:p>
          <a:r>
            <a:rPr lang="en-US" altLang="zh-CN" smtClean="0">
              <a:latin typeface="微软雅黑" panose="020B0503020204020204" pitchFamily="34" charset="-122"/>
              <a:ea typeface="微软雅黑" panose="020B0503020204020204" pitchFamily="34" charset="-122"/>
            </a:rPr>
            <a:t>Business logic and processing layer</a:t>
          </a:r>
          <a:endParaRPr lang="en-US" altLang="zh-CN" dirty="0">
            <a:latin typeface="微软雅黑" panose="020B0503020204020204" pitchFamily="34" charset="-122"/>
            <a:ea typeface="微软雅黑" panose="020B0503020204020204" pitchFamily="34" charset="-122"/>
          </a:endParaRPr>
        </a:p>
      </dgm:t>
    </dgm:pt>
    <dgm:pt modelId="{BAB287BE-FE98-A44D-856F-8529FDE5A967}" type="parTrans" cxnId="{A9FB2906-539B-EE49-8F93-58314BD20912}">
      <dgm:prSet/>
      <dgm:spPr/>
      <dgm:t>
        <a:bodyPr/>
        <a:lstStyle/>
        <a:p>
          <a:endParaRPr lang="zh-CN" altLang="en-US"/>
        </a:p>
      </dgm:t>
    </dgm:pt>
    <dgm:pt modelId="{26D00ABA-C506-244C-B7DF-B727E9A6804D}" type="sibTrans" cxnId="{A9FB2906-539B-EE49-8F93-58314BD20912}">
      <dgm:prSet/>
      <dgm:spPr/>
      <dgm:t>
        <a:bodyPr/>
        <a:lstStyle/>
        <a:p>
          <a:endParaRPr lang="zh-CN" altLang="en-US"/>
        </a:p>
      </dgm:t>
    </dgm:pt>
    <dgm:pt modelId="{43DA4957-8BBA-E648-B5D1-CE9984069416}">
      <dgm:prSet/>
      <dgm:spPr/>
      <dgm:t>
        <a:bodyPr/>
        <a:lstStyle/>
        <a:p>
          <a:r>
            <a:rPr lang="en-US" altLang="zh-CN" smtClean="0">
              <a:latin typeface="微软雅黑" panose="020B0503020204020204" pitchFamily="34" charset="-122"/>
              <a:ea typeface="微软雅黑" panose="020B0503020204020204" pitchFamily="34" charset="-122"/>
            </a:rPr>
            <a:t>Data collection layer</a:t>
          </a:r>
          <a:endParaRPr lang="en-US" altLang="zh-CN" dirty="0">
            <a:latin typeface="微软雅黑" panose="020B0503020204020204" pitchFamily="34" charset="-122"/>
            <a:ea typeface="微软雅黑" panose="020B0503020204020204" pitchFamily="34" charset="-122"/>
          </a:endParaRPr>
        </a:p>
      </dgm:t>
    </dgm:pt>
    <dgm:pt modelId="{CF2F2929-FDD1-A142-84FE-4F7CC7ADE718}" type="parTrans" cxnId="{EFC2A42B-2681-7841-BE5B-C32C3545E038}">
      <dgm:prSet/>
      <dgm:spPr/>
      <dgm:t>
        <a:bodyPr/>
        <a:lstStyle/>
        <a:p>
          <a:endParaRPr lang="zh-CN" altLang="en-US"/>
        </a:p>
      </dgm:t>
    </dgm:pt>
    <dgm:pt modelId="{523FDCB4-39A7-BB48-BADC-5CB6E2876A32}" type="sibTrans" cxnId="{EFC2A42B-2681-7841-BE5B-C32C3545E038}">
      <dgm:prSet/>
      <dgm:spPr/>
      <dgm:t>
        <a:bodyPr/>
        <a:lstStyle/>
        <a:p>
          <a:endParaRPr lang="zh-CN" altLang="en-US"/>
        </a:p>
      </dgm:t>
    </dgm:pt>
    <dgm:pt modelId="{8A0FE609-24AA-5844-B629-C7260D9C7F3D}">
      <dgm:prSet/>
      <dgm:spPr/>
      <dgm:t>
        <a:bodyPr/>
        <a:lstStyle/>
        <a:p>
          <a:r>
            <a:rPr lang="en-US" altLang="zh-CN" dirty="0" smtClean="0">
              <a:latin typeface="微软雅黑" panose="020B0503020204020204" pitchFamily="34" charset="-122"/>
              <a:ea typeface="微软雅黑" panose="020B0503020204020204" pitchFamily="34" charset="-122"/>
            </a:rPr>
            <a:t>Sources of information layer</a:t>
          </a:r>
          <a:endParaRPr lang="en-US" altLang="zh-CN" dirty="0">
            <a:latin typeface="微软雅黑" panose="020B0503020204020204" pitchFamily="34" charset="-122"/>
            <a:ea typeface="微软雅黑" panose="020B0503020204020204" pitchFamily="34" charset="-122"/>
          </a:endParaRPr>
        </a:p>
      </dgm:t>
    </dgm:pt>
    <dgm:pt modelId="{C124982A-6BA2-6B45-9259-64E21EE7FC36}" type="parTrans" cxnId="{EC993A0B-3880-864E-BA0B-1FEABE7184B2}">
      <dgm:prSet/>
      <dgm:spPr/>
      <dgm:t>
        <a:bodyPr/>
        <a:lstStyle/>
        <a:p>
          <a:endParaRPr lang="zh-CN" altLang="en-US"/>
        </a:p>
      </dgm:t>
    </dgm:pt>
    <dgm:pt modelId="{D7B08AF8-EFDF-1844-A123-245EF75F8A47}" type="sibTrans" cxnId="{EC993A0B-3880-864E-BA0B-1FEABE7184B2}">
      <dgm:prSet/>
      <dgm:spPr/>
      <dgm:t>
        <a:bodyPr/>
        <a:lstStyle/>
        <a:p>
          <a:endParaRPr lang="zh-CN" altLang="en-US"/>
        </a:p>
      </dgm:t>
    </dgm:pt>
    <dgm:pt modelId="{E2B6BE07-170F-8346-BFE6-3B92D97DC418}" type="pres">
      <dgm:prSet presAssocID="{A47206B7-F76F-AD49-9042-31E89D508C46}" presName="Name0" presStyleCnt="0">
        <dgm:presLayoutVars>
          <dgm:chMax val="7"/>
          <dgm:chPref val="7"/>
          <dgm:dir/>
        </dgm:presLayoutVars>
      </dgm:prSet>
      <dgm:spPr/>
    </dgm:pt>
    <dgm:pt modelId="{BAB37E12-F5BD-4149-8E30-8244C0379278}" type="pres">
      <dgm:prSet presAssocID="{A47206B7-F76F-AD49-9042-31E89D508C46}" presName="Name1" presStyleCnt="0"/>
      <dgm:spPr/>
    </dgm:pt>
    <dgm:pt modelId="{19853A02-5D23-5D47-90BC-3E54AAD1A4AB}" type="pres">
      <dgm:prSet presAssocID="{A47206B7-F76F-AD49-9042-31E89D508C46}" presName="cycle" presStyleCnt="0"/>
      <dgm:spPr/>
    </dgm:pt>
    <dgm:pt modelId="{FB03102C-4AE6-1740-A073-1B4337BC883E}" type="pres">
      <dgm:prSet presAssocID="{A47206B7-F76F-AD49-9042-31E89D508C46}" presName="srcNode" presStyleLbl="node1" presStyleIdx="0" presStyleCnt="5"/>
      <dgm:spPr/>
    </dgm:pt>
    <dgm:pt modelId="{F54E6A8E-8654-2444-B2CB-9A33FEEDCDE1}" type="pres">
      <dgm:prSet presAssocID="{A47206B7-F76F-AD49-9042-31E89D508C46}" presName="conn" presStyleLbl="parChTrans1D2" presStyleIdx="0" presStyleCnt="1"/>
      <dgm:spPr/>
    </dgm:pt>
    <dgm:pt modelId="{5C7138DC-7445-6441-AD7A-177104F54E68}" type="pres">
      <dgm:prSet presAssocID="{A47206B7-F76F-AD49-9042-31E89D508C46}" presName="extraNode" presStyleLbl="node1" presStyleIdx="0" presStyleCnt="5"/>
      <dgm:spPr/>
    </dgm:pt>
    <dgm:pt modelId="{870B3FD1-10F3-1944-8769-7B62168DA456}" type="pres">
      <dgm:prSet presAssocID="{A47206B7-F76F-AD49-9042-31E89D508C46}" presName="dstNode" presStyleLbl="node1" presStyleIdx="0" presStyleCnt="5"/>
      <dgm:spPr/>
    </dgm:pt>
    <dgm:pt modelId="{F749FC57-A66F-DB41-B5BD-9EAFFE12D925}" type="pres">
      <dgm:prSet presAssocID="{3C3B0D39-6A31-3045-85BB-F1709A96913C}" presName="text_1" presStyleLbl="node1" presStyleIdx="0" presStyleCnt="5">
        <dgm:presLayoutVars>
          <dgm:bulletEnabled val="1"/>
        </dgm:presLayoutVars>
      </dgm:prSet>
      <dgm:spPr/>
      <dgm:t>
        <a:bodyPr/>
        <a:lstStyle/>
        <a:p>
          <a:endParaRPr lang="zh-CN" altLang="en-US"/>
        </a:p>
      </dgm:t>
    </dgm:pt>
    <dgm:pt modelId="{91DA7049-B6A8-574C-AA2A-EA4D6DACD9B0}" type="pres">
      <dgm:prSet presAssocID="{3C3B0D39-6A31-3045-85BB-F1709A96913C}" presName="accent_1" presStyleCnt="0"/>
      <dgm:spPr/>
    </dgm:pt>
    <dgm:pt modelId="{F1B242CB-EAB4-AE4E-B67D-5C3C959644D9}" type="pres">
      <dgm:prSet presAssocID="{3C3B0D39-6A31-3045-85BB-F1709A96913C}" presName="accentRepeatNode" presStyleLbl="solidFgAcc1" presStyleIdx="0" presStyleCnt="5"/>
      <dgm:spPr/>
    </dgm:pt>
    <dgm:pt modelId="{2B53ED07-DDC9-EC4E-B5E0-8848162FEC13}" type="pres">
      <dgm:prSet presAssocID="{0BCE1F57-3233-EB45-905C-45547416DCCF}" presName="text_2" presStyleLbl="node1" presStyleIdx="1" presStyleCnt="5">
        <dgm:presLayoutVars>
          <dgm:bulletEnabled val="1"/>
        </dgm:presLayoutVars>
      </dgm:prSet>
      <dgm:spPr/>
    </dgm:pt>
    <dgm:pt modelId="{C9269C50-F581-F542-9D6E-D57C3F6429D1}" type="pres">
      <dgm:prSet presAssocID="{0BCE1F57-3233-EB45-905C-45547416DCCF}" presName="accent_2" presStyleCnt="0"/>
      <dgm:spPr/>
    </dgm:pt>
    <dgm:pt modelId="{DB056D92-3D79-A041-82ED-19434A0D0797}" type="pres">
      <dgm:prSet presAssocID="{0BCE1F57-3233-EB45-905C-45547416DCCF}" presName="accentRepeatNode" presStyleLbl="solidFgAcc1" presStyleIdx="1" presStyleCnt="5"/>
      <dgm:spPr/>
    </dgm:pt>
    <dgm:pt modelId="{755807BE-9470-9344-A316-D47E47C45A28}" type="pres">
      <dgm:prSet presAssocID="{44EA4FBE-BC26-064F-9E28-00417C50239F}" presName="text_3" presStyleLbl="node1" presStyleIdx="2" presStyleCnt="5">
        <dgm:presLayoutVars>
          <dgm:bulletEnabled val="1"/>
        </dgm:presLayoutVars>
      </dgm:prSet>
      <dgm:spPr/>
    </dgm:pt>
    <dgm:pt modelId="{9E3A85F9-936B-BE46-8C28-622AA36783A6}" type="pres">
      <dgm:prSet presAssocID="{44EA4FBE-BC26-064F-9E28-00417C50239F}" presName="accent_3" presStyleCnt="0"/>
      <dgm:spPr/>
    </dgm:pt>
    <dgm:pt modelId="{A13474C3-0949-564E-8B56-70A1C0C656FF}" type="pres">
      <dgm:prSet presAssocID="{44EA4FBE-BC26-064F-9E28-00417C50239F}" presName="accentRepeatNode" presStyleLbl="solidFgAcc1" presStyleIdx="2" presStyleCnt="5"/>
      <dgm:spPr/>
    </dgm:pt>
    <dgm:pt modelId="{CDBDD6AA-A7A3-5440-BC51-989441CD8E29}" type="pres">
      <dgm:prSet presAssocID="{43DA4957-8BBA-E648-B5D1-CE9984069416}" presName="text_4" presStyleLbl="node1" presStyleIdx="3" presStyleCnt="5">
        <dgm:presLayoutVars>
          <dgm:bulletEnabled val="1"/>
        </dgm:presLayoutVars>
      </dgm:prSet>
      <dgm:spPr/>
    </dgm:pt>
    <dgm:pt modelId="{1E0BE302-4A2F-814E-9176-D2F85AE5D513}" type="pres">
      <dgm:prSet presAssocID="{43DA4957-8BBA-E648-B5D1-CE9984069416}" presName="accent_4" presStyleCnt="0"/>
      <dgm:spPr/>
    </dgm:pt>
    <dgm:pt modelId="{87950570-3607-754C-ACF9-BB04C11E2A9E}" type="pres">
      <dgm:prSet presAssocID="{43DA4957-8BBA-E648-B5D1-CE9984069416}" presName="accentRepeatNode" presStyleLbl="solidFgAcc1" presStyleIdx="3" presStyleCnt="5"/>
      <dgm:spPr/>
    </dgm:pt>
    <dgm:pt modelId="{502079C4-4058-6C4E-8E66-6C9C93869542}" type="pres">
      <dgm:prSet presAssocID="{8A0FE609-24AA-5844-B629-C7260D9C7F3D}" presName="text_5" presStyleLbl="node1" presStyleIdx="4" presStyleCnt="5">
        <dgm:presLayoutVars>
          <dgm:bulletEnabled val="1"/>
        </dgm:presLayoutVars>
      </dgm:prSet>
      <dgm:spPr/>
    </dgm:pt>
    <dgm:pt modelId="{1D848913-E546-7C4E-9B61-DC362D0F8FBC}" type="pres">
      <dgm:prSet presAssocID="{8A0FE609-24AA-5844-B629-C7260D9C7F3D}" presName="accent_5" presStyleCnt="0"/>
      <dgm:spPr/>
    </dgm:pt>
    <dgm:pt modelId="{C59C6630-B9D1-7640-87D4-7186A41055E9}" type="pres">
      <dgm:prSet presAssocID="{8A0FE609-24AA-5844-B629-C7260D9C7F3D}" presName="accentRepeatNode" presStyleLbl="solidFgAcc1" presStyleIdx="4" presStyleCnt="5"/>
      <dgm:spPr/>
    </dgm:pt>
  </dgm:ptLst>
  <dgm:cxnLst>
    <dgm:cxn modelId="{EFDED449-F568-F847-9F9D-2429C17B72FA}" srcId="{A47206B7-F76F-AD49-9042-31E89D508C46}" destId="{0BCE1F57-3233-EB45-905C-45547416DCCF}" srcOrd="1" destOrd="0" parTransId="{C50A238F-479B-C94B-A219-0563949F9B5C}" sibTransId="{A3D60D3D-D678-5741-8AB3-BC8C7CB38E6F}"/>
    <dgm:cxn modelId="{35A81EBE-6342-FE47-A8DB-00A1A5CC324B}" type="presOf" srcId="{8A0FE609-24AA-5844-B629-C7260D9C7F3D}" destId="{502079C4-4058-6C4E-8E66-6C9C93869542}" srcOrd="0" destOrd="0" presId="urn:microsoft.com/office/officeart/2008/layout/VerticalCurvedList"/>
    <dgm:cxn modelId="{43988262-3BEE-3442-B83A-9FF25438BBAD}" type="presOf" srcId="{D9C1FD09-F910-E644-98D4-20563B97305A}" destId="{F54E6A8E-8654-2444-B2CB-9A33FEEDCDE1}" srcOrd="0" destOrd="0" presId="urn:microsoft.com/office/officeart/2008/layout/VerticalCurvedList"/>
    <dgm:cxn modelId="{5F343C52-7607-7340-A720-5132B740EA31}" type="presOf" srcId="{A47206B7-F76F-AD49-9042-31E89D508C46}" destId="{E2B6BE07-170F-8346-BFE6-3B92D97DC418}" srcOrd="0" destOrd="0" presId="urn:microsoft.com/office/officeart/2008/layout/VerticalCurvedList"/>
    <dgm:cxn modelId="{EFC2A42B-2681-7841-BE5B-C32C3545E038}" srcId="{A47206B7-F76F-AD49-9042-31E89D508C46}" destId="{43DA4957-8BBA-E648-B5D1-CE9984069416}" srcOrd="3" destOrd="0" parTransId="{CF2F2929-FDD1-A142-84FE-4F7CC7ADE718}" sibTransId="{523FDCB4-39A7-BB48-BADC-5CB6E2876A32}"/>
    <dgm:cxn modelId="{944007B6-F691-BA43-BB6E-FE5F6137F67E}" type="presOf" srcId="{3C3B0D39-6A31-3045-85BB-F1709A96913C}" destId="{F749FC57-A66F-DB41-B5BD-9EAFFE12D925}" srcOrd="0" destOrd="0" presId="urn:microsoft.com/office/officeart/2008/layout/VerticalCurvedList"/>
    <dgm:cxn modelId="{EC993A0B-3880-864E-BA0B-1FEABE7184B2}" srcId="{A47206B7-F76F-AD49-9042-31E89D508C46}" destId="{8A0FE609-24AA-5844-B629-C7260D9C7F3D}" srcOrd="4" destOrd="0" parTransId="{C124982A-6BA2-6B45-9259-64E21EE7FC36}" sibTransId="{D7B08AF8-EFDF-1844-A123-245EF75F8A47}"/>
    <dgm:cxn modelId="{04B65A94-DC18-9C47-B842-8F5A85B4B6AE}" type="presOf" srcId="{44EA4FBE-BC26-064F-9E28-00417C50239F}" destId="{755807BE-9470-9344-A316-D47E47C45A28}" srcOrd="0" destOrd="0" presId="urn:microsoft.com/office/officeart/2008/layout/VerticalCurvedList"/>
    <dgm:cxn modelId="{A9FB2906-539B-EE49-8F93-58314BD20912}" srcId="{A47206B7-F76F-AD49-9042-31E89D508C46}" destId="{44EA4FBE-BC26-064F-9E28-00417C50239F}" srcOrd="2" destOrd="0" parTransId="{BAB287BE-FE98-A44D-856F-8529FDE5A967}" sibTransId="{26D00ABA-C506-244C-B7DF-B727E9A6804D}"/>
    <dgm:cxn modelId="{CD18972E-DDA9-4A42-808D-A8CE80F5C320}" srcId="{A47206B7-F76F-AD49-9042-31E89D508C46}" destId="{3C3B0D39-6A31-3045-85BB-F1709A96913C}" srcOrd="0" destOrd="0" parTransId="{6386B3DB-5659-7348-83A5-C15B60DCF412}" sibTransId="{D9C1FD09-F910-E644-98D4-20563B97305A}"/>
    <dgm:cxn modelId="{E35C655E-B428-F140-833A-5EBE64A6CFC1}" type="presOf" srcId="{43DA4957-8BBA-E648-B5D1-CE9984069416}" destId="{CDBDD6AA-A7A3-5440-BC51-989441CD8E29}" srcOrd="0" destOrd="0" presId="urn:microsoft.com/office/officeart/2008/layout/VerticalCurvedList"/>
    <dgm:cxn modelId="{EFEDAF2E-0ADC-6540-9B97-51505F236747}" type="presOf" srcId="{0BCE1F57-3233-EB45-905C-45547416DCCF}" destId="{2B53ED07-DDC9-EC4E-B5E0-8848162FEC13}" srcOrd="0" destOrd="0" presId="urn:microsoft.com/office/officeart/2008/layout/VerticalCurvedList"/>
    <dgm:cxn modelId="{B753A23C-D171-9244-8311-4C592AE2FBA8}" type="presParOf" srcId="{E2B6BE07-170F-8346-BFE6-3B92D97DC418}" destId="{BAB37E12-F5BD-4149-8E30-8244C0379278}" srcOrd="0" destOrd="0" presId="urn:microsoft.com/office/officeart/2008/layout/VerticalCurvedList"/>
    <dgm:cxn modelId="{7D4CB245-E092-EB4C-8738-719A09D8AC89}" type="presParOf" srcId="{BAB37E12-F5BD-4149-8E30-8244C0379278}" destId="{19853A02-5D23-5D47-90BC-3E54AAD1A4AB}" srcOrd="0" destOrd="0" presId="urn:microsoft.com/office/officeart/2008/layout/VerticalCurvedList"/>
    <dgm:cxn modelId="{FADC3894-CE6A-A24B-B901-CD248426886D}" type="presParOf" srcId="{19853A02-5D23-5D47-90BC-3E54AAD1A4AB}" destId="{FB03102C-4AE6-1740-A073-1B4337BC883E}" srcOrd="0" destOrd="0" presId="urn:microsoft.com/office/officeart/2008/layout/VerticalCurvedList"/>
    <dgm:cxn modelId="{B25B6E20-D5BD-D04F-A9BA-D449A161E904}" type="presParOf" srcId="{19853A02-5D23-5D47-90BC-3E54AAD1A4AB}" destId="{F54E6A8E-8654-2444-B2CB-9A33FEEDCDE1}" srcOrd="1" destOrd="0" presId="urn:microsoft.com/office/officeart/2008/layout/VerticalCurvedList"/>
    <dgm:cxn modelId="{B3D5E207-7AB0-C549-B0A1-773CFF830CF3}" type="presParOf" srcId="{19853A02-5D23-5D47-90BC-3E54AAD1A4AB}" destId="{5C7138DC-7445-6441-AD7A-177104F54E68}" srcOrd="2" destOrd="0" presId="urn:microsoft.com/office/officeart/2008/layout/VerticalCurvedList"/>
    <dgm:cxn modelId="{71F6D196-4FDE-8D4D-9396-A532DD0A3682}" type="presParOf" srcId="{19853A02-5D23-5D47-90BC-3E54AAD1A4AB}" destId="{870B3FD1-10F3-1944-8769-7B62168DA456}" srcOrd="3" destOrd="0" presId="urn:microsoft.com/office/officeart/2008/layout/VerticalCurvedList"/>
    <dgm:cxn modelId="{E9D6F46F-A92C-AC40-AB05-2D36EC263637}" type="presParOf" srcId="{BAB37E12-F5BD-4149-8E30-8244C0379278}" destId="{F749FC57-A66F-DB41-B5BD-9EAFFE12D925}" srcOrd="1" destOrd="0" presId="urn:microsoft.com/office/officeart/2008/layout/VerticalCurvedList"/>
    <dgm:cxn modelId="{C950547B-0845-844F-8609-C5CE865CD74B}" type="presParOf" srcId="{BAB37E12-F5BD-4149-8E30-8244C0379278}" destId="{91DA7049-B6A8-574C-AA2A-EA4D6DACD9B0}" srcOrd="2" destOrd="0" presId="urn:microsoft.com/office/officeart/2008/layout/VerticalCurvedList"/>
    <dgm:cxn modelId="{70371D4B-2FE8-DD43-B99F-1A16E261DBC1}" type="presParOf" srcId="{91DA7049-B6A8-574C-AA2A-EA4D6DACD9B0}" destId="{F1B242CB-EAB4-AE4E-B67D-5C3C959644D9}" srcOrd="0" destOrd="0" presId="urn:microsoft.com/office/officeart/2008/layout/VerticalCurvedList"/>
    <dgm:cxn modelId="{79ED7A47-DEB1-3A43-B507-F332EF1003F5}" type="presParOf" srcId="{BAB37E12-F5BD-4149-8E30-8244C0379278}" destId="{2B53ED07-DDC9-EC4E-B5E0-8848162FEC13}" srcOrd="3" destOrd="0" presId="urn:microsoft.com/office/officeart/2008/layout/VerticalCurvedList"/>
    <dgm:cxn modelId="{C1737AE8-4A28-A04B-9FEA-C7FC47F83243}" type="presParOf" srcId="{BAB37E12-F5BD-4149-8E30-8244C0379278}" destId="{C9269C50-F581-F542-9D6E-D57C3F6429D1}" srcOrd="4" destOrd="0" presId="urn:microsoft.com/office/officeart/2008/layout/VerticalCurvedList"/>
    <dgm:cxn modelId="{4A4F7251-964F-D242-8014-24E92C3D12B6}" type="presParOf" srcId="{C9269C50-F581-F542-9D6E-D57C3F6429D1}" destId="{DB056D92-3D79-A041-82ED-19434A0D0797}" srcOrd="0" destOrd="0" presId="urn:microsoft.com/office/officeart/2008/layout/VerticalCurvedList"/>
    <dgm:cxn modelId="{D89F17EE-9A84-EE47-95DA-B050DF2AABEC}" type="presParOf" srcId="{BAB37E12-F5BD-4149-8E30-8244C0379278}" destId="{755807BE-9470-9344-A316-D47E47C45A28}" srcOrd="5" destOrd="0" presId="urn:microsoft.com/office/officeart/2008/layout/VerticalCurvedList"/>
    <dgm:cxn modelId="{6C3EA200-110E-6848-BD10-F04AD8F89216}" type="presParOf" srcId="{BAB37E12-F5BD-4149-8E30-8244C0379278}" destId="{9E3A85F9-936B-BE46-8C28-622AA36783A6}" srcOrd="6" destOrd="0" presId="urn:microsoft.com/office/officeart/2008/layout/VerticalCurvedList"/>
    <dgm:cxn modelId="{E799D695-0991-E241-B43F-D149605D0D90}" type="presParOf" srcId="{9E3A85F9-936B-BE46-8C28-622AA36783A6}" destId="{A13474C3-0949-564E-8B56-70A1C0C656FF}" srcOrd="0" destOrd="0" presId="urn:microsoft.com/office/officeart/2008/layout/VerticalCurvedList"/>
    <dgm:cxn modelId="{6EFDF1B1-EBA8-F841-B92B-E9582EFF7B09}" type="presParOf" srcId="{BAB37E12-F5BD-4149-8E30-8244C0379278}" destId="{CDBDD6AA-A7A3-5440-BC51-989441CD8E29}" srcOrd="7" destOrd="0" presId="urn:microsoft.com/office/officeart/2008/layout/VerticalCurvedList"/>
    <dgm:cxn modelId="{AC9A25AC-A6C6-1F4E-A555-EF7AE2A4BC20}" type="presParOf" srcId="{BAB37E12-F5BD-4149-8E30-8244C0379278}" destId="{1E0BE302-4A2F-814E-9176-D2F85AE5D513}" srcOrd="8" destOrd="0" presId="urn:microsoft.com/office/officeart/2008/layout/VerticalCurvedList"/>
    <dgm:cxn modelId="{CAC9F0B9-7B53-9743-ADDA-58C19818193C}" type="presParOf" srcId="{1E0BE302-4A2F-814E-9176-D2F85AE5D513}" destId="{87950570-3607-754C-ACF9-BB04C11E2A9E}" srcOrd="0" destOrd="0" presId="urn:microsoft.com/office/officeart/2008/layout/VerticalCurvedList"/>
    <dgm:cxn modelId="{00BC91EE-D0DF-7B40-B134-590F617C9869}" type="presParOf" srcId="{BAB37E12-F5BD-4149-8E30-8244C0379278}" destId="{502079C4-4058-6C4E-8E66-6C9C93869542}" srcOrd="9" destOrd="0" presId="urn:microsoft.com/office/officeart/2008/layout/VerticalCurvedList"/>
    <dgm:cxn modelId="{E6035454-6C54-B240-94ED-434F3ED3BCB8}" type="presParOf" srcId="{BAB37E12-F5BD-4149-8E30-8244C0379278}" destId="{1D848913-E546-7C4E-9B61-DC362D0F8FBC}" srcOrd="10" destOrd="0" presId="urn:microsoft.com/office/officeart/2008/layout/VerticalCurvedList"/>
    <dgm:cxn modelId="{79EEAE04-49CF-6847-8911-0C1DEEF5DC5B}" type="presParOf" srcId="{1D848913-E546-7C4E-9B61-DC362D0F8FBC}" destId="{C59C6630-B9D1-7640-87D4-7186A41055E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E6A8E-8654-2444-B2CB-9A33FEEDCDE1}">
      <dsp:nvSpPr>
        <dsp:cNvPr id="0" name=""/>
        <dsp:cNvSpPr/>
      </dsp:nvSpPr>
      <dsp:spPr>
        <a:xfrm>
          <a:off x="-6126981" y="-937410"/>
          <a:ext cx="7293488" cy="7293488"/>
        </a:xfrm>
        <a:prstGeom prst="blockArc">
          <a:avLst>
            <a:gd name="adj1" fmla="val 18900000"/>
            <a:gd name="adj2" fmla="val 2700000"/>
            <a:gd name="adj3" fmla="val 296"/>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749FC57-A66F-DB41-B5BD-9EAFFE12D925}">
      <dsp:nvSpPr>
        <dsp:cNvPr id="0" name=""/>
        <dsp:cNvSpPr/>
      </dsp:nvSpPr>
      <dsp:spPr>
        <a:xfrm>
          <a:off x="509717" y="338558"/>
          <a:ext cx="7541700" cy="6775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7805" tIns="73660" rIns="73660" bIns="73660" numCol="1" spcCol="1270" anchor="ctr" anchorCtr="0">
          <a:noAutofit/>
        </a:bodyPr>
        <a:lstStyle/>
        <a:p>
          <a:pPr lvl="0" algn="l" defTabSz="1289050">
            <a:lnSpc>
              <a:spcPct val="90000"/>
            </a:lnSpc>
            <a:spcBef>
              <a:spcPct val="0"/>
            </a:spcBef>
            <a:spcAft>
              <a:spcPct val="35000"/>
            </a:spcAft>
          </a:pPr>
          <a:r>
            <a:rPr lang="en-US" altLang="zh-CN" sz="2900" kern="1200" dirty="0" smtClean="0">
              <a:latin typeface="微软雅黑" panose="020B0503020204020204" pitchFamily="34" charset="-122"/>
              <a:ea typeface="微软雅黑" panose="020B0503020204020204" pitchFamily="34" charset="-122"/>
            </a:rPr>
            <a:t>User services layer</a:t>
          </a:r>
          <a:endParaRPr lang="zh-CN" altLang="en-US" sz="2900" kern="1200" dirty="0"/>
        </a:p>
      </dsp:txBody>
      <dsp:txXfrm>
        <a:off x="509717" y="338558"/>
        <a:ext cx="7541700" cy="677550"/>
      </dsp:txXfrm>
    </dsp:sp>
    <dsp:sp modelId="{F1B242CB-EAB4-AE4E-B67D-5C3C959644D9}">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B53ED07-DDC9-EC4E-B5E0-8848162FEC13}">
      <dsp:nvSpPr>
        <dsp:cNvPr id="0" name=""/>
        <dsp:cNvSpPr/>
      </dsp:nvSpPr>
      <dsp:spPr>
        <a:xfrm>
          <a:off x="995230" y="1354558"/>
          <a:ext cx="7056187" cy="6775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7805" tIns="73660" rIns="73660" bIns="73660" numCol="1" spcCol="1270" anchor="ctr" anchorCtr="0">
          <a:noAutofit/>
        </a:bodyPr>
        <a:lstStyle/>
        <a:p>
          <a:pPr lvl="0" algn="l" defTabSz="1289050">
            <a:lnSpc>
              <a:spcPct val="90000"/>
            </a:lnSpc>
            <a:spcBef>
              <a:spcPct val="0"/>
            </a:spcBef>
            <a:spcAft>
              <a:spcPct val="35000"/>
            </a:spcAft>
          </a:pPr>
          <a:r>
            <a:rPr lang="en-US" altLang="zh-CN" sz="2900" kern="1200" smtClean="0">
              <a:latin typeface="微软雅黑" panose="020B0503020204020204" pitchFamily="34" charset="-122"/>
              <a:ea typeface="微软雅黑" panose="020B0503020204020204" pitchFamily="34" charset="-122"/>
            </a:rPr>
            <a:t>Application layer </a:t>
          </a:r>
          <a:endParaRPr lang="en-US" altLang="zh-CN" sz="2900" kern="1200" dirty="0">
            <a:latin typeface="微软雅黑" panose="020B0503020204020204" pitchFamily="34" charset="-122"/>
            <a:ea typeface="微软雅黑" panose="020B0503020204020204" pitchFamily="34" charset="-122"/>
          </a:endParaRPr>
        </a:p>
      </dsp:txBody>
      <dsp:txXfrm>
        <a:off x="995230" y="1354558"/>
        <a:ext cx="7056187" cy="677550"/>
      </dsp:txXfrm>
    </dsp:sp>
    <dsp:sp modelId="{DB056D92-3D79-A041-82ED-19434A0D0797}">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55807BE-9470-9344-A316-D47E47C45A28}">
      <dsp:nvSpPr>
        <dsp:cNvPr id="0" name=""/>
        <dsp:cNvSpPr/>
      </dsp:nvSpPr>
      <dsp:spPr>
        <a:xfrm>
          <a:off x="1144243" y="2370558"/>
          <a:ext cx="6907174" cy="6775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7805" tIns="73660" rIns="73660" bIns="73660" numCol="1" spcCol="1270" anchor="ctr" anchorCtr="0">
          <a:noAutofit/>
        </a:bodyPr>
        <a:lstStyle/>
        <a:p>
          <a:pPr lvl="0" algn="l" defTabSz="1289050">
            <a:lnSpc>
              <a:spcPct val="90000"/>
            </a:lnSpc>
            <a:spcBef>
              <a:spcPct val="0"/>
            </a:spcBef>
            <a:spcAft>
              <a:spcPct val="35000"/>
            </a:spcAft>
          </a:pPr>
          <a:r>
            <a:rPr lang="en-US" altLang="zh-CN" sz="2900" kern="1200" smtClean="0">
              <a:latin typeface="微软雅黑" panose="020B0503020204020204" pitchFamily="34" charset="-122"/>
              <a:ea typeface="微软雅黑" panose="020B0503020204020204" pitchFamily="34" charset="-122"/>
            </a:rPr>
            <a:t>Business logic and processing layer</a:t>
          </a:r>
          <a:endParaRPr lang="en-US" altLang="zh-CN" sz="2900" kern="1200" dirty="0">
            <a:latin typeface="微软雅黑" panose="020B0503020204020204" pitchFamily="34" charset="-122"/>
            <a:ea typeface="微软雅黑" panose="020B0503020204020204" pitchFamily="34" charset="-122"/>
          </a:endParaRPr>
        </a:p>
      </dsp:txBody>
      <dsp:txXfrm>
        <a:off x="1144243" y="2370558"/>
        <a:ext cx="6907174" cy="677550"/>
      </dsp:txXfrm>
    </dsp:sp>
    <dsp:sp modelId="{A13474C3-0949-564E-8B56-70A1C0C656FF}">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DBDD6AA-A7A3-5440-BC51-989441CD8E29}">
      <dsp:nvSpPr>
        <dsp:cNvPr id="0" name=""/>
        <dsp:cNvSpPr/>
      </dsp:nvSpPr>
      <dsp:spPr>
        <a:xfrm>
          <a:off x="995230" y="3386558"/>
          <a:ext cx="7056187" cy="6775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7805" tIns="73660" rIns="73660" bIns="73660" numCol="1" spcCol="1270" anchor="ctr" anchorCtr="0">
          <a:noAutofit/>
        </a:bodyPr>
        <a:lstStyle/>
        <a:p>
          <a:pPr lvl="0" algn="l" defTabSz="1289050">
            <a:lnSpc>
              <a:spcPct val="90000"/>
            </a:lnSpc>
            <a:spcBef>
              <a:spcPct val="0"/>
            </a:spcBef>
            <a:spcAft>
              <a:spcPct val="35000"/>
            </a:spcAft>
          </a:pPr>
          <a:r>
            <a:rPr lang="en-US" altLang="zh-CN" sz="2900" kern="1200" smtClean="0">
              <a:latin typeface="微软雅黑" panose="020B0503020204020204" pitchFamily="34" charset="-122"/>
              <a:ea typeface="微软雅黑" panose="020B0503020204020204" pitchFamily="34" charset="-122"/>
            </a:rPr>
            <a:t>Data collection layer</a:t>
          </a:r>
          <a:endParaRPr lang="en-US" altLang="zh-CN" sz="2900" kern="1200" dirty="0">
            <a:latin typeface="微软雅黑" panose="020B0503020204020204" pitchFamily="34" charset="-122"/>
            <a:ea typeface="微软雅黑" panose="020B0503020204020204" pitchFamily="34" charset="-122"/>
          </a:endParaRPr>
        </a:p>
      </dsp:txBody>
      <dsp:txXfrm>
        <a:off x="995230" y="3386558"/>
        <a:ext cx="7056187" cy="677550"/>
      </dsp:txXfrm>
    </dsp:sp>
    <dsp:sp modelId="{87950570-3607-754C-ACF9-BB04C11E2A9E}">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02079C4-4058-6C4E-8E66-6C9C93869542}">
      <dsp:nvSpPr>
        <dsp:cNvPr id="0" name=""/>
        <dsp:cNvSpPr/>
      </dsp:nvSpPr>
      <dsp:spPr>
        <a:xfrm>
          <a:off x="509717" y="4402558"/>
          <a:ext cx="7541700" cy="6775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7805" tIns="73660" rIns="73660" bIns="73660" numCol="1" spcCol="1270" anchor="ctr" anchorCtr="0">
          <a:noAutofit/>
        </a:bodyPr>
        <a:lstStyle/>
        <a:p>
          <a:pPr lvl="0" algn="l" defTabSz="1289050">
            <a:lnSpc>
              <a:spcPct val="90000"/>
            </a:lnSpc>
            <a:spcBef>
              <a:spcPct val="0"/>
            </a:spcBef>
            <a:spcAft>
              <a:spcPct val="35000"/>
            </a:spcAft>
          </a:pPr>
          <a:r>
            <a:rPr lang="en-US" altLang="zh-CN" sz="2900" kern="1200" dirty="0" smtClean="0">
              <a:latin typeface="微软雅黑" panose="020B0503020204020204" pitchFamily="34" charset="-122"/>
              <a:ea typeface="微软雅黑" panose="020B0503020204020204" pitchFamily="34" charset="-122"/>
            </a:rPr>
            <a:t>Sources of information layer</a:t>
          </a:r>
          <a:endParaRPr lang="en-US" altLang="zh-CN" sz="2900" kern="1200" dirty="0">
            <a:latin typeface="微软雅黑" panose="020B0503020204020204" pitchFamily="34" charset="-122"/>
            <a:ea typeface="微软雅黑" panose="020B0503020204020204" pitchFamily="34" charset="-122"/>
          </a:endParaRPr>
        </a:p>
      </dsp:txBody>
      <dsp:txXfrm>
        <a:off x="509717" y="4402558"/>
        <a:ext cx="7541700" cy="677550"/>
      </dsp:txXfrm>
    </dsp:sp>
    <dsp:sp modelId="{C59C6630-B9D1-7640-87D4-7186A41055E9}">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3B738B-016C-4E32-AE95-4FB4B740E4ED}" type="datetimeFigureOut">
              <a:rPr lang="zh-CN" altLang="en-US" smtClean="0"/>
              <a:t>18-1-12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7AAF92-9655-4769-93B7-33BF31DF09FB}" type="slidenum">
              <a:rPr lang="zh-CN" altLang="en-US" smtClean="0"/>
              <a:t>‹#›</a:t>
            </a:fld>
            <a:endParaRPr lang="zh-CN" altLang="en-US"/>
          </a:p>
        </p:txBody>
      </p:sp>
    </p:spTree>
    <p:extLst>
      <p:ext uri="{BB962C8B-B14F-4D97-AF65-F5344CB8AC3E}">
        <p14:creationId xmlns:p14="http://schemas.microsoft.com/office/powerpoint/2010/main" val="1297045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solidFill>
                  <a:schemeClr val="tx1"/>
                </a:solidFill>
              </a:rPr>
              <a:t>Urun</a:t>
            </a:r>
            <a:r>
              <a:rPr kumimoji="1" lang="zh-CN" altLang="en-US" dirty="0" smtClean="0">
                <a:solidFill>
                  <a:schemeClr val="tx1"/>
                </a:solidFill>
              </a:rPr>
              <a:t> </a:t>
            </a:r>
            <a:r>
              <a:rPr kumimoji="1" lang="zh-CN" altLang="zh-CN" dirty="0" smtClean="0">
                <a:solidFill>
                  <a:schemeClr val="tx1"/>
                </a:solidFill>
              </a:rPr>
              <a:t>P</a:t>
            </a:r>
            <a:r>
              <a:rPr kumimoji="1" lang="en-US" altLang="zh-CN" dirty="0" err="1" smtClean="0">
                <a:solidFill>
                  <a:schemeClr val="tx1"/>
                </a:solidFill>
              </a:rPr>
              <a:t>ublic</a:t>
            </a:r>
            <a:r>
              <a:rPr kumimoji="1" lang="zh-CN" altLang="en-US" dirty="0" smtClean="0">
                <a:solidFill>
                  <a:schemeClr val="tx1"/>
                </a:solidFill>
              </a:rPr>
              <a:t> </a:t>
            </a:r>
            <a:r>
              <a:rPr kumimoji="1" lang="en-US" altLang="zh-CN" dirty="0" smtClean="0">
                <a:solidFill>
                  <a:schemeClr val="tx1"/>
                </a:solidFill>
              </a:rPr>
              <a:t>Opinion</a:t>
            </a:r>
            <a:r>
              <a:rPr kumimoji="1" lang="zh-CN" altLang="en-US" dirty="0" smtClean="0">
                <a:solidFill>
                  <a:schemeClr val="tx1"/>
                </a:solidFill>
              </a:rPr>
              <a:t> </a:t>
            </a:r>
            <a:r>
              <a:rPr kumimoji="1" lang="en-US" altLang="zh-CN" dirty="0" smtClean="0">
                <a:solidFill>
                  <a:schemeClr val="tx1"/>
                </a:solidFill>
              </a:rPr>
              <a:t>Big</a:t>
            </a:r>
            <a:r>
              <a:rPr kumimoji="1" lang="zh-CN" altLang="en-US" dirty="0" smtClean="0">
                <a:solidFill>
                  <a:schemeClr val="tx1"/>
                </a:solidFill>
              </a:rPr>
              <a:t> </a:t>
            </a:r>
            <a:r>
              <a:rPr kumimoji="1" lang="en-US" altLang="zh-CN" dirty="0" smtClean="0">
                <a:solidFill>
                  <a:schemeClr val="tx1"/>
                </a:solidFill>
              </a:rPr>
              <a:t>Data</a:t>
            </a:r>
            <a:r>
              <a:rPr kumimoji="1" lang="zh-CN" altLang="en-US" dirty="0" smtClean="0">
                <a:solidFill>
                  <a:schemeClr val="tx1"/>
                </a:solidFill>
              </a:rPr>
              <a:t> </a:t>
            </a:r>
            <a:r>
              <a:rPr kumimoji="1" lang="en-US" altLang="zh-CN" dirty="0" smtClean="0">
                <a:solidFill>
                  <a:schemeClr val="tx1"/>
                </a:solidFill>
              </a:rPr>
              <a:t>Analysis</a:t>
            </a:r>
            <a:r>
              <a:rPr kumimoji="1" lang="zh-CN" altLang="en-US" dirty="0" smtClean="0">
                <a:solidFill>
                  <a:schemeClr val="tx1"/>
                </a:solidFill>
              </a:rPr>
              <a:t> </a:t>
            </a:r>
            <a:r>
              <a:rPr kumimoji="1" lang="en-US" altLang="zh-CN" dirty="0" smtClean="0">
                <a:solidFill>
                  <a:schemeClr val="tx1"/>
                </a:solidFill>
              </a:rPr>
              <a:t>Platform</a:t>
            </a:r>
            <a:endParaRPr kumimoji="1" lang="zh-CN" altLang="en-US" dirty="0">
              <a:solidFill>
                <a:schemeClr val="tx1"/>
              </a:solidFill>
            </a:endParaRPr>
          </a:p>
        </p:txBody>
      </p:sp>
      <p:sp>
        <p:nvSpPr>
          <p:cNvPr id="4" name="幻灯片编号占位符 3"/>
          <p:cNvSpPr>
            <a:spLocks noGrp="1"/>
          </p:cNvSpPr>
          <p:nvPr>
            <p:ph type="sldNum" sz="quarter" idx="10"/>
          </p:nvPr>
        </p:nvSpPr>
        <p:spPr/>
        <p:txBody>
          <a:bodyPr/>
          <a:lstStyle/>
          <a:p>
            <a:fld id="{D17AAF92-9655-4769-93B7-33BF31DF09FB}" type="slidenum">
              <a:rPr lang="zh-CN" altLang="en-US" smtClean="0"/>
              <a:t>1</a:t>
            </a:fld>
            <a:endParaRPr lang="zh-CN" altLang="en-US"/>
          </a:p>
        </p:txBody>
      </p:sp>
    </p:spTree>
    <p:extLst>
      <p:ext uri="{BB962C8B-B14F-4D97-AF65-F5344CB8AC3E}">
        <p14:creationId xmlns:p14="http://schemas.microsoft.com/office/powerpoint/2010/main" val="1272749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a:t>
            </a:r>
            <a:r>
              <a:rPr kumimoji="1" lang="zh-CN" altLang="en-US" dirty="0" smtClean="0"/>
              <a:t> </a:t>
            </a:r>
            <a:r>
              <a:rPr kumimoji="1" lang="en-US" altLang="zh-CN" dirty="0" smtClean="0"/>
              <a:t>look</a:t>
            </a:r>
            <a:r>
              <a:rPr kumimoji="1" lang="zh-CN" altLang="en-US" dirty="0" smtClean="0"/>
              <a:t> </a:t>
            </a:r>
            <a:r>
              <a:rPr kumimoji="1" lang="en-US" altLang="zh-CN" dirty="0" smtClean="0"/>
              <a:t>at</a:t>
            </a:r>
            <a:r>
              <a:rPr kumimoji="1" lang="zh-CN" altLang="en-US" dirty="0" smtClean="0"/>
              <a:t> </a:t>
            </a:r>
            <a:r>
              <a:rPr kumimoji="1" lang="en-US" altLang="zh-CN" dirty="0" smtClean="0"/>
              <a:t>the</a:t>
            </a:r>
            <a:r>
              <a:rPr kumimoji="1" lang="zh-CN" altLang="en-US" dirty="0" smtClean="0"/>
              <a:t> </a:t>
            </a:r>
            <a:r>
              <a:rPr kumimoji="1" lang="en-US" altLang="zh-CN" dirty="0" smtClean="0"/>
              <a:t>life</a:t>
            </a:r>
            <a:r>
              <a:rPr kumimoji="1" lang="zh-CN" altLang="en-US" dirty="0" smtClean="0"/>
              <a:t> </a:t>
            </a:r>
            <a:r>
              <a:rPr kumimoji="1" lang="en-US" altLang="zh-CN" dirty="0" smtClean="0"/>
              <a:t>cycle</a:t>
            </a:r>
            <a:r>
              <a:rPr kumimoji="1" lang="zh-CN" altLang="en-US" dirty="0" smtClean="0"/>
              <a:t> </a:t>
            </a:r>
            <a:r>
              <a:rPr kumimoji="1" lang="en-US" altLang="zh-CN" dirty="0" smtClean="0"/>
              <a:t>of</a:t>
            </a:r>
            <a:r>
              <a:rPr kumimoji="1" lang="zh-CN" altLang="en-US" dirty="0" smtClean="0"/>
              <a:t> </a:t>
            </a:r>
            <a:r>
              <a:rPr kumimoji="1" lang="en-US" altLang="zh-CN" dirty="0" smtClean="0"/>
              <a:t>public</a:t>
            </a:r>
            <a:r>
              <a:rPr kumimoji="1" lang="zh-CN" altLang="en-US" dirty="0" smtClean="0"/>
              <a:t> </a:t>
            </a:r>
            <a:r>
              <a:rPr kumimoji="1" lang="en-US" altLang="zh-CN" dirty="0" smtClean="0"/>
              <a:t>opinion</a:t>
            </a:r>
            <a:r>
              <a:rPr kumimoji="1" lang="zh-CN" altLang="en-US" dirty="0" smtClean="0"/>
              <a:t> </a:t>
            </a:r>
            <a:r>
              <a:rPr kumimoji="1" lang="en-US" altLang="zh-CN" dirty="0" smtClean="0"/>
              <a:t>crisis</a:t>
            </a:r>
          </a:p>
          <a:p>
            <a:endParaRPr kumimoji="1" lang="en-US" altLang="zh-CN" dirty="0" smtClean="0"/>
          </a:p>
          <a:p>
            <a:r>
              <a:rPr kumimoji="1" lang="en-US" altLang="zh-CN" dirty="0" smtClean="0"/>
              <a:t>Inactive</a:t>
            </a:r>
            <a:r>
              <a:rPr kumimoji="1" lang="zh-CN" altLang="en-US" dirty="0" smtClean="0"/>
              <a:t> </a:t>
            </a:r>
            <a:r>
              <a:rPr kumimoji="1" lang="en-US" altLang="zh-CN" dirty="0" smtClean="0"/>
              <a:t>period</a:t>
            </a:r>
          </a:p>
          <a:p>
            <a:r>
              <a:rPr kumimoji="1" lang="en-US" altLang="zh-CN" dirty="0" smtClean="0"/>
              <a:t>Incubating</a:t>
            </a:r>
            <a:r>
              <a:rPr kumimoji="1" lang="zh-CN" altLang="en-US" dirty="0" smtClean="0"/>
              <a:t> </a:t>
            </a:r>
            <a:r>
              <a:rPr kumimoji="1" lang="en-US" altLang="zh-CN" dirty="0" smtClean="0"/>
              <a:t>period</a:t>
            </a:r>
          </a:p>
          <a:p>
            <a:r>
              <a:rPr kumimoji="1" lang="zh-CN" altLang="zh-CN" dirty="0" smtClean="0"/>
              <a:t>E</a:t>
            </a:r>
            <a:r>
              <a:rPr kumimoji="1" lang="en-US" altLang="zh-CN" dirty="0" err="1" smtClean="0"/>
              <a:t>xplosive</a:t>
            </a:r>
            <a:r>
              <a:rPr kumimoji="1" lang="zh-CN" altLang="en-US" dirty="0" smtClean="0"/>
              <a:t> </a:t>
            </a:r>
            <a:r>
              <a:rPr kumimoji="1" lang="en-US" altLang="zh-CN" dirty="0" smtClean="0"/>
              <a:t>period</a:t>
            </a:r>
          </a:p>
          <a:p>
            <a:r>
              <a:rPr kumimoji="1" lang="zh-CN" altLang="zh-CN" dirty="0" smtClean="0"/>
              <a:t>M</a:t>
            </a:r>
            <a:r>
              <a:rPr kumimoji="1" lang="en-US" altLang="zh-CN" dirty="0" err="1" smtClean="0"/>
              <a:t>ature</a:t>
            </a:r>
            <a:r>
              <a:rPr kumimoji="1" lang="zh-CN" altLang="en-US" dirty="0" smtClean="0"/>
              <a:t> </a:t>
            </a:r>
            <a:r>
              <a:rPr kumimoji="1" lang="en-US" altLang="zh-CN" dirty="0" smtClean="0"/>
              <a:t>period</a:t>
            </a:r>
          </a:p>
          <a:p>
            <a:r>
              <a:rPr kumimoji="1" lang="en-US" altLang="zh-CN" dirty="0" smtClean="0"/>
              <a:t>Recession</a:t>
            </a:r>
            <a:r>
              <a:rPr kumimoji="1" lang="zh-CN" altLang="en-US" dirty="0" smtClean="0"/>
              <a:t> </a:t>
            </a:r>
            <a:r>
              <a:rPr kumimoji="1" lang="en-US" altLang="zh-CN" dirty="0" smtClean="0"/>
              <a:t>period</a:t>
            </a:r>
          </a:p>
          <a:p>
            <a:endParaRPr kumimoji="1" lang="en-US" altLang="zh-CN" dirty="0" smtClean="0"/>
          </a:p>
        </p:txBody>
      </p:sp>
      <p:sp>
        <p:nvSpPr>
          <p:cNvPr id="4" name="幻灯片编号占位符 3"/>
          <p:cNvSpPr>
            <a:spLocks noGrp="1"/>
          </p:cNvSpPr>
          <p:nvPr>
            <p:ph type="sldNum" sz="quarter" idx="10"/>
          </p:nvPr>
        </p:nvSpPr>
        <p:spPr/>
        <p:txBody>
          <a:bodyPr/>
          <a:lstStyle/>
          <a:p>
            <a:fld id="{D17AAF92-9655-4769-93B7-33BF31DF09FB}" type="slidenum">
              <a:rPr lang="zh-CN" altLang="en-US" smtClean="0"/>
              <a:t>11</a:t>
            </a:fld>
            <a:endParaRPr lang="zh-CN" altLang="en-US"/>
          </a:p>
        </p:txBody>
      </p:sp>
    </p:spTree>
    <p:extLst>
      <p:ext uri="{BB962C8B-B14F-4D97-AF65-F5344CB8AC3E}">
        <p14:creationId xmlns:p14="http://schemas.microsoft.com/office/powerpoint/2010/main" val="2205902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zh-CN" altLang="en-US" dirty="0" smtClean="0"/>
              <a:t> </a:t>
            </a:r>
            <a:r>
              <a:rPr lang="zh-CN" altLang="zh-CN" dirty="0" smtClean="0"/>
              <a:t>P</a:t>
            </a:r>
            <a:r>
              <a:rPr lang="en-US" altLang="zh-CN" dirty="0" err="1" smtClean="0"/>
              <a:t>ublic</a:t>
            </a:r>
            <a:r>
              <a:rPr lang="zh-CN" altLang="en-US" dirty="0" smtClean="0"/>
              <a:t> </a:t>
            </a:r>
            <a:r>
              <a:rPr lang="en-US" altLang="zh-CN" dirty="0" smtClean="0"/>
              <a:t>Opinion</a:t>
            </a:r>
            <a:r>
              <a:rPr lang="zh-CN" altLang="en-US" dirty="0" smtClean="0"/>
              <a:t> </a:t>
            </a:r>
            <a:r>
              <a:rPr lang="zh-CN" altLang="zh-CN" dirty="0" smtClean="0"/>
              <a:t>R</a:t>
            </a:r>
            <a:r>
              <a:rPr lang="en-US" altLang="zh-CN" dirty="0" err="1" smtClean="0"/>
              <a:t>isk</a:t>
            </a:r>
            <a:r>
              <a:rPr lang="zh-CN" altLang="en-US" dirty="0" smtClean="0"/>
              <a:t> </a:t>
            </a:r>
            <a:r>
              <a:rPr lang="en-US" altLang="zh-CN" dirty="0" smtClean="0"/>
              <a:t>Management</a:t>
            </a:r>
            <a:r>
              <a:rPr lang="zh-CN" altLang="en-US" dirty="0" smtClean="0"/>
              <a:t> </a:t>
            </a:r>
            <a:r>
              <a:rPr lang="en-US" altLang="zh-CN" dirty="0" smtClean="0"/>
              <a:t>Theory</a:t>
            </a:r>
          </a:p>
          <a:p>
            <a:endParaRPr lang="en-US" altLang="zh-CN" dirty="0" smtClean="0"/>
          </a:p>
          <a:p>
            <a:r>
              <a:rPr lang="zh-CN" altLang="zh-CN" dirty="0" smtClean="0"/>
              <a:t>B</a:t>
            </a:r>
            <a:r>
              <a:rPr lang="en-US" altLang="zh-CN" dirty="0" err="1" smtClean="0"/>
              <a:t>ased</a:t>
            </a:r>
            <a:r>
              <a:rPr lang="zh-CN" altLang="en-US" dirty="0" smtClean="0"/>
              <a:t> </a:t>
            </a:r>
            <a:r>
              <a:rPr lang="zh-CN" altLang="zh-CN" dirty="0" smtClean="0"/>
              <a:t>u</a:t>
            </a:r>
            <a:r>
              <a:rPr lang="en-US" altLang="zh-CN" dirty="0" err="1" smtClean="0"/>
              <a:t>pon</a:t>
            </a:r>
            <a:r>
              <a:rPr lang="zh-CN" altLang="en-US" dirty="0" smtClean="0"/>
              <a:t> </a:t>
            </a:r>
            <a:r>
              <a:rPr lang="zh-CN" altLang="zh-CN" dirty="0" smtClean="0"/>
              <a:t>y</a:t>
            </a:r>
            <a:r>
              <a:rPr lang="en-US" altLang="zh-CN" dirty="0" smtClean="0"/>
              <a:t>ears</a:t>
            </a:r>
            <a:r>
              <a:rPr lang="zh-CN" altLang="en-US" dirty="0" smtClean="0"/>
              <a:t> </a:t>
            </a:r>
            <a:r>
              <a:rPr lang="en-US" altLang="zh-CN" dirty="0" smtClean="0"/>
              <a:t>of</a:t>
            </a:r>
            <a:r>
              <a:rPr lang="zh-CN" altLang="en-US" dirty="0" smtClean="0"/>
              <a:t> </a:t>
            </a:r>
            <a:r>
              <a:rPr lang="zh-CN" altLang="zh-CN" dirty="0" smtClean="0"/>
              <a:t>t</a:t>
            </a:r>
            <a:r>
              <a:rPr lang="en-US" altLang="zh-CN" dirty="0" err="1" smtClean="0"/>
              <a:t>heorectical</a:t>
            </a:r>
            <a:r>
              <a:rPr lang="zh-CN" altLang="en-US" dirty="0" smtClean="0"/>
              <a:t> </a:t>
            </a:r>
            <a:r>
              <a:rPr lang="en-US" altLang="zh-CN" dirty="0" smtClean="0"/>
              <a:t>study</a:t>
            </a:r>
            <a:r>
              <a:rPr lang="zh-CN" altLang="en-US" dirty="0" smtClean="0"/>
              <a:t> </a:t>
            </a:r>
            <a:r>
              <a:rPr lang="en-US" altLang="zh-CN" dirty="0" smtClean="0"/>
              <a:t>and</a:t>
            </a:r>
            <a:r>
              <a:rPr lang="zh-CN" altLang="en-US" dirty="0" smtClean="0"/>
              <a:t> </a:t>
            </a:r>
            <a:r>
              <a:rPr lang="en-US" altLang="zh-CN" dirty="0" smtClean="0"/>
              <a:t>real-life</a:t>
            </a:r>
            <a:r>
              <a:rPr lang="zh-CN" altLang="en-US" dirty="0" smtClean="0"/>
              <a:t> </a:t>
            </a:r>
            <a:r>
              <a:rPr lang="en-US" altLang="zh-CN" dirty="0" smtClean="0"/>
              <a:t>public</a:t>
            </a:r>
            <a:r>
              <a:rPr lang="zh-CN" altLang="en-US" dirty="0" smtClean="0"/>
              <a:t> </a:t>
            </a:r>
            <a:r>
              <a:rPr lang="en-US" altLang="zh-CN" dirty="0" smtClean="0"/>
              <a:t>opinion</a:t>
            </a:r>
            <a:r>
              <a:rPr lang="zh-CN" altLang="en-US" dirty="0" smtClean="0"/>
              <a:t> </a:t>
            </a:r>
            <a:r>
              <a:rPr lang="en-US" altLang="zh-CN" dirty="0" smtClean="0"/>
              <a:t>handling</a:t>
            </a:r>
            <a:r>
              <a:rPr lang="zh-CN" altLang="en-US" dirty="0" smtClean="0"/>
              <a:t> </a:t>
            </a:r>
            <a:r>
              <a:rPr lang="en-US" altLang="zh-CN" dirty="0" smtClean="0"/>
              <a:t>experience,</a:t>
            </a:r>
            <a:r>
              <a:rPr lang="zh-CN" altLang="en-US" dirty="0" smtClean="0"/>
              <a:t> </a:t>
            </a:r>
            <a:r>
              <a:rPr lang="en-US" altLang="zh-CN" dirty="0" smtClean="0"/>
              <a:t>URUN</a:t>
            </a:r>
            <a:r>
              <a:rPr lang="zh-CN" altLang="en-US" dirty="0" smtClean="0"/>
              <a:t> </a:t>
            </a:r>
            <a:r>
              <a:rPr lang="en-US" altLang="zh-CN" dirty="0" smtClean="0"/>
              <a:t>has</a:t>
            </a:r>
            <a:r>
              <a:rPr lang="zh-CN" altLang="en-US" dirty="0" smtClean="0"/>
              <a:t> </a:t>
            </a:r>
            <a:r>
              <a:rPr lang="en-US" altLang="zh-CN" dirty="0" smtClean="0"/>
              <a:t>developed</a:t>
            </a:r>
            <a:r>
              <a:rPr lang="zh-CN" altLang="en-US" dirty="0" smtClean="0"/>
              <a:t> </a:t>
            </a:r>
            <a:r>
              <a:rPr lang="zh-CN" altLang="zh-CN" dirty="0" smtClean="0"/>
              <a:t>a</a:t>
            </a:r>
            <a:r>
              <a:rPr lang="zh-CN" altLang="en-US" dirty="0" smtClean="0"/>
              <a:t> </a:t>
            </a:r>
            <a:r>
              <a:rPr lang="en-US" altLang="zh-CN" dirty="0" smtClean="0"/>
              <a:t>complete</a:t>
            </a:r>
            <a:r>
              <a:rPr lang="zh-CN" altLang="en-US" dirty="0" smtClean="0"/>
              <a:t> </a:t>
            </a:r>
            <a:r>
              <a:rPr lang="en-US" altLang="zh-CN" dirty="0" smtClean="0"/>
              <a:t>system</a:t>
            </a:r>
            <a:r>
              <a:rPr lang="zh-CN" altLang="en-US" dirty="0" smtClean="0"/>
              <a:t> </a:t>
            </a:r>
            <a:r>
              <a:rPr lang="en-US" altLang="zh-CN" dirty="0" smtClean="0"/>
              <a:t>in</a:t>
            </a:r>
            <a:r>
              <a:rPr lang="zh-CN" altLang="en-US" dirty="0" smtClean="0"/>
              <a:t> </a:t>
            </a:r>
            <a:r>
              <a:rPr lang="en-US" altLang="zh-CN" dirty="0" smtClean="0"/>
              <a:t>public</a:t>
            </a:r>
            <a:r>
              <a:rPr lang="zh-CN" altLang="en-US" dirty="0" smtClean="0"/>
              <a:t> </a:t>
            </a:r>
            <a:r>
              <a:rPr lang="en-US" altLang="zh-CN" dirty="0" smtClean="0"/>
              <a:t>opinion</a:t>
            </a:r>
            <a:r>
              <a:rPr lang="zh-CN" altLang="en-US" dirty="0" smtClean="0"/>
              <a:t> </a:t>
            </a:r>
            <a:r>
              <a:rPr lang="en-US" altLang="zh-CN" dirty="0" smtClean="0"/>
              <a:t>risk</a:t>
            </a:r>
            <a:r>
              <a:rPr lang="zh-CN" altLang="en-US" dirty="0" smtClean="0"/>
              <a:t> </a:t>
            </a:r>
            <a:r>
              <a:rPr lang="en-US" altLang="zh-CN" dirty="0" smtClean="0"/>
              <a:t>management,</a:t>
            </a:r>
            <a:r>
              <a:rPr lang="zh-CN" altLang="en-US" dirty="0" smtClean="0"/>
              <a:t> </a:t>
            </a:r>
            <a:r>
              <a:rPr lang="en-US" altLang="zh-CN" dirty="0" smtClean="0"/>
              <a:t>including</a:t>
            </a:r>
            <a:r>
              <a:rPr lang="zh-CN" altLang="en-US" dirty="0" smtClean="0"/>
              <a:t> </a:t>
            </a:r>
            <a:r>
              <a:rPr lang="en-US" altLang="zh-CN" dirty="0" smtClean="0"/>
              <a:t>theory</a:t>
            </a:r>
            <a:r>
              <a:rPr lang="zh-CN" altLang="en-US" dirty="0" smtClean="0"/>
              <a:t> </a:t>
            </a:r>
            <a:r>
              <a:rPr lang="en-US" altLang="zh-CN" dirty="0" smtClean="0"/>
              <a:t>and</a:t>
            </a:r>
            <a:r>
              <a:rPr lang="zh-CN" altLang="en-US" dirty="0" smtClean="0"/>
              <a:t> </a:t>
            </a:r>
            <a:r>
              <a:rPr lang="en-US" altLang="zh-CN" dirty="0" smtClean="0"/>
              <a:t>the</a:t>
            </a:r>
            <a:r>
              <a:rPr lang="zh-CN" altLang="en-US" dirty="0" smtClean="0"/>
              <a:t> </a:t>
            </a:r>
            <a:r>
              <a:rPr lang="en-US" altLang="zh-CN" dirty="0" smtClean="0"/>
              <a:t>supporting</a:t>
            </a:r>
            <a:r>
              <a:rPr lang="zh-CN" altLang="en-US" dirty="0" smtClean="0"/>
              <a:t> </a:t>
            </a:r>
            <a:r>
              <a:rPr lang="en-US" altLang="zh-CN" dirty="0" smtClean="0"/>
              <a:t>software</a:t>
            </a:r>
            <a:r>
              <a:rPr lang="zh-CN" altLang="en-US" dirty="0" smtClean="0"/>
              <a:t> </a:t>
            </a:r>
            <a:r>
              <a:rPr lang="en-US" altLang="zh-CN" dirty="0" smtClean="0"/>
              <a:t>solution.</a:t>
            </a:r>
            <a:r>
              <a:rPr lang="zh-CN" altLang="en-US" dirty="0" smtClean="0"/>
              <a:t> </a:t>
            </a:r>
            <a:endParaRPr lang="en-US" altLang="zh-CN" dirty="0" smtClean="0"/>
          </a:p>
          <a:p>
            <a:endParaRPr lang="en-US" altLang="zh-CN" dirty="0" smtClean="0"/>
          </a:p>
          <a:p>
            <a:r>
              <a:rPr lang="zh-CN" altLang="zh-CN" dirty="0" smtClean="0"/>
              <a:t>Di</a:t>
            </a:r>
            <a:r>
              <a:rPr lang="en-US" altLang="zh-CN" dirty="0" err="1" smtClean="0"/>
              <a:t>scovery</a:t>
            </a:r>
            <a:r>
              <a:rPr lang="zh-CN" altLang="en-US" dirty="0" smtClean="0"/>
              <a:t> </a:t>
            </a:r>
            <a:r>
              <a:rPr lang="zh-CN" altLang="zh-CN" dirty="0" smtClean="0"/>
              <a:t>a</a:t>
            </a:r>
            <a:r>
              <a:rPr lang="en-US" altLang="zh-CN" dirty="0" err="1" smtClean="0"/>
              <a:t>nd</a:t>
            </a:r>
            <a:r>
              <a:rPr lang="zh-CN" altLang="en-US" dirty="0" smtClean="0"/>
              <a:t> </a:t>
            </a:r>
            <a:r>
              <a:rPr lang="en-US" altLang="zh-CN" dirty="0" smtClean="0"/>
              <a:t>Alerts</a:t>
            </a:r>
          </a:p>
          <a:p>
            <a:r>
              <a:rPr lang="zh-CN" altLang="zh-CN" dirty="0" smtClean="0"/>
              <a:t>A</a:t>
            </a:r>
            <a:r>
              <a:rPr lang="en-US" altLang="zh-CN" dirty="0" err="1" smtClean="0"/>
              <a:t>nalysis</a:t>
            </a:r>
            <a:r>
              <a:rPr lang="zh-CN" altLang="en-US" dirty="0" smtClean="0"/>
              <a:t> </a:t>
            </a:r>
            <a:r>
              <a:rPr lang="en-US" altLang="zh-CN" dirty="0" smtClean="0"/>
              <a:t>and</a:t>
            </a:r>
            <a:r>
              <a:rPr lang="zh-CN" altLang="en-US" dirty="0" smtClean="0"/>
              <a:t> </a:t>
            </a:r>
            <a:r>
              <a:rPr lang="en-US" altLang="zh-CN" dirty="0" smtClean="0"/>
              <a:t>Decision</a:t>
            </a:r>
            <a:r>
              <a:rPr lang="zh-CN" altLang="en-US" dirty="0" smtClean="0"/>
              <a:t> </a:t>
            </a:r>
            <a:r>
              <a:rPr lang="zh-CN" altLang="zh-CN" dirty="0" smtClean="0"/>
              <a:t>M</a:t>
            </a:r>
            <a:r>
              <a:rPr lang="en-US" altLang="zh-CN" dirty="0" err="1" smtClean="0"/>
              <a:t>aking</a:t>
            </a:r>
            <a:endParaRPr lang="en-US" altLang="zh-CN" dirty="0" smtClean="0"/>
          </a:p>
          <a:p>
            <a:r>
              <a:rPr lang="zh-CN" altLang="zh-CN" dirty="0" smtClean="0"/>
              <a:t>N</a:t>
            </a:r>
            <a:r>
              <a:rPr lang="en-US" altLang="zh-CN" dirty="0" err="1" smtClean="0"/>
              <a:t>eutralization</a:t>
            </a:r>
            <a:r>
              <a:rPr lang="zh-CN" altLang="en-US" dirty="0" smtClean="0"/>
              <a:t> </a:t>
            </a:r>
            <a:r>
              <a:rPr lang="en-US" altLang="zh-CN" dirty="0" smtClean="0"/>
              <a:t>and</a:t>
            </a:r>
            <a:r>
              <a:rPr lang="zh-CN" altLang="en-US" dirty="0" smtClean="0"/>
              <a:t> </a:t>
            </a:r>
            <a:r>
              <a:rPr lang="en-US" altLang="zh-CN" dirty="0" smtClean="0"/>
              <a:t>diversion</a:t>
            </a:r>
          </a:p>
          <a:p>
            <a:r>
              <a:rPr lang="zh-CN" altLang="zh-CN" dirty="0" smtClean="0"/>
              <a:t>E</a:t>
            </a:r>
            <a:r>
              <a:rPr lang="en-US" altLang="zh-CN" dirty="0" smtClean="0"/>
              <a:t>valuation</a:t>
            </a:r>
            <a:r>
              <a:rPr lang="zh-CN" altLang="en-US" dirty="0" smtClean="0"/>
              <a:t> </a:t>
            </a:r>
            <a:r>
              <a:rPr lang="en-US" altLang="zh-CN" dirty="0" smtClean="0"/>
              <a:t>of</a:t>
            </a:r>
            <a:r>
              <a:rPr lang="zh-CN" altLang="en-US" dirty="0" smtClean="0"/>
              <a:t> </a:t>
            </a:r>
            <a:r>
              <a:rPr lang="en-US" altLang="zh-CN" dirty="0" smtClean="0"/>
              <a:t>results</a:t>
            </a:r>
            <a:r>
              <a:rPr lang="zh-CN" altLang="en-US" dirty="0" smtClean="0"/>
              <a:t> </a:t>
            </a:r>
            <a:r>
              <a:rPr lang="en-US" altLang="zh-CN" dirty="0" smtClean="0"/>
              <a:t>and</a:t>
            </a:r>
            <a:r>
              <a:rPr lang="zh-CN" altLang="en-US" dirty="0" smtClean="0"/>
              <a:t> </a:t>
            </a:r>
            <a:r>
              <a:rPr lang="en-US" altLang="zh-CN" dirty="0" smtClean="0"/>
              <a:t>feedback</a:t>
            </a:r>
          </a:p>
          <a:p>
            <a:r>
              <a:rPr lang="zh-CN" altLang="zh-CN" dirty="0" smtClean="0"/>
              <a:t>R</a:t>
            </a:r>
            <a:r>
              <a:rPr lang="en-US" altLang="zh-CN" dirty="0" err="1" smtClean="0"/>
              <a:t>eviews</a:t>
            </a:r>
            <a:r>
              <a:rPr lang="zh-CN" altLang="en-US" dirty="0" smtClean="0"/>
              <a:t> </a:t>
            </a:r>
            <a:r>
              <a:rPr lang="en-US" altLang="zh-CN" dirty="0" smtClean="0"/>
              <a:t>and</a:t>
            </a:r>
            <a:r>
              <a:rPr lang="zh-CN" altLang="en-US" dirty="0" smtClean="0"/>
              <a:t> </a:t>
            </a:r>
            <a:r>
              <a:rPr lang="en-US" altLang="zh-CN" dirty="0" smtClean="0"/>
              <a:t>reports</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12</a:t>
            </a:fld>
            <a:endParaRPr lang="zh-CN" altLang="en-US"/>
          </a:p>
        </p:txBody>
      </p:sp>
    </p:spTree>
    <p:extLst>
      <p:ext uri="{BB962C8B-B14F-4D97-AF65-F5344CB8AC3E}">
        <p14:creationId xmlns:p14="http://schemas.microsoft.com/office/powerpoint/2010/main" val="2616041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URUN</a:t>
            </a:r>
            <a:r>
              <a:rPr kumimoji="1" lang="zh-CN" altLang="en-US" dirty="0" smtClean="0"/>
              <a:t> </a:t>
            </a:r>
            <a:r>
              <a:rPr kumimoji="1" lang="en-US" altLang="zh-CN" dirty="0" smtClean="0"/>
              <a:t>public</a:t>
            </a:r>
            <a:r>
              <a:rPr kumimoji="1" lang="zh-CN" altLang="en-US" dirty="0" smtClean="0"/>
              <a:t> </a:t>
            </a:r>
            <a:r>
              <a:rPr kumimoji="1" lang="en-US" altLang="zh-CN" dirty="0" smtClean="0"/>
              <a:t>opinion</a:t>
            </a:r>
            <a:r>
              <a:rPr kumimoji="1" lang="zh-CN" altLang="en-US" dirty="0" smtClean="0"/>
              <a:t> </a:t>
            </a:r>
            <a:r>
              <a:rPr kumimoji="1" lang="en-US" altLang="zh-CN" dirty="0" smtClean="0"/>
              <a:t>solution</a:t>
            </a:r>
          </a:p>
          <a:p>
            <a:endParaRPr kumimoji="1" lang="en-US" altLang="zh-CN" dirty="0" smtClean="0"/>
          </a:p>
          <a:p>
            <a:r>
              <a:rPr kumimoji="1" lang="zh-CN" altLang="zh-CN" dirty="0" smtClean="0"/>
              <a:t>I</a:t>
            </a:r>
            <a:r>
              <a:rPr kumimoji="1" lang="en-US" altLang="zh-CN" dirty="0" err="1" smtClean="0"/>
              <a:t>nactive</a:t>
            </a:r>
            <a:r>
              <a:rPr kumimoji="1" lang="zh-CN" altLang="en-US" dirty="0" smtClean="0"/>
              <a:t> </a:t>
            </a:r>
            <a:r>
              <a:rPr kumimoji="1" lang="en-US" altLang="zh-CN" dirty="0" smtClean="0"/>
              <a:t>period:</a:t>
            </a:r>
          </a:p>
          <a:p>
            <a:r>
              <a:rPr kumimoji="1" lang="zh-CN" altLang="zh-CN" dirty="0" smtClean="0"/>
              <a:t>M</a:t>
            </a:r>
            <a:r>
              <a:rPr kumimoji="1" lang="en-US" altLang="zh-CN" dirty="0" err="1" smtClean="0"/>
              <a:t>onitoring</a:t>
            </a:r>
            <a:endParaRPr kumimoji="1" lang="en-US" altLang="zh-CN" dirty="0" smtClean="0"/>
          </a:p>
          <a:p>
            <a:r>
              <a:rPr kumimoji="1" lang="zh-CN" altLang="zh-CN" dirty="0" smtClean="0"/>
              <a:t>I</a:t>
            </a:r>
            <a:r>
              <a:rPr kumimoji="1" lang="en-US" altLang="zh-CN" dirty="0" err="1" smtClean="0"/>
              <a:t>dentification</a:t>
            </a:r>
            <a:endParaRPr kumimoji="1" lang="en-US" altLang="zh-CN" dirty="0" smtClean="0"/>
          </a:p>
          <a:p>
            <a:r>
              <a:rPr kumimoji="1" lang="zh-CN" altLang="zh-CN" dirty="0" smtClean="0"/>
              <a:t>A</a:t>
            </a:r>
            <a:r>
              <a:rPr kumimoji="1" lang="en-US" altLang="zh-CN" dirty="0" err="1" smtClean="0"/>
              <a:t>lerts</a:t>
            </a:r>
            <a:endParaRPr kumimoji="1" lang="en-US" altLang="zh-CN" dirty="0" smtClean="0"/>
          </a:p>
          <a:p>
            <a:endParaRPr kumimoji="1" lang="en-US" altLang="zh-CN" dirty="0" smtClean="0"/>
          </a:p>
          <a:p>
            <a:r>
              <a:rPr kumimoji="1" lang="zh-CN" altLang="zh-CN" dirty="0" smtClean="0"/>
              <a:t>I</a:t>
            </a:r>
            <a:r>
              <a:rPr kumimoji="1" lang="en-US" altLang="zh-CN" dirty="0" err="1" smtClean="0"/>
              <a:t>ncubating</a:t>
            </a:r>
            <a:r>
              <a:rPr kumimoji="1" lang="zh-CN" altLang="en-US" dirty="0" smtClean="0"/>
              <a:t> </a:t>
            </a:r>
            <a:r>
              <a:rPr kumimoji="1" lang="en-US" altLang="zh-CN" dirty="0" smtClean="0"/>
              <a:t>period</a:t>
            </a:r>
            <a:r>
              <a:rPr kumimoji="1" lang="zh-CN" altLang="en-US" dirty="0" smtClean="0"/>
              <a:t>:</a:t>
            </a:r>
            <a:endParaRPr kumimoji="1" lang="en-US" altLang="zh-CN" dirty="0" smtClean="0"/>
          </a:p>
          <a:p>
            <a:r>
              <a:rPr kumimoji="1" lang="en-US" altLang="zh-CN" dirty="0" err="1" smtClean="0"/>
              <a:t>Aanalysis</a:t>
            </a:r>
            <a:endParaRPr kumimoji="1" lang="en-US" altLang="zh-CN" dirty="0" smtClean="0"/>
          </a:p>
          <a:p>
            <a:r>
              <a:rPr kumimoji="1" lang="zh-CN" altLang="zh-CN" dirty="0" smtClean="0"/>
              <a:t>C</a:t>
            </a:r>
            <a:r>
              <a:rPr kumimoji="1" lang="en-US" altLang="zh-CN" dirty="0" err="1" smtClean="0"/>
              <a:t>onference</a:t>
            </a:r>
            <a:endParaRPr kumimoji="1" lang="en-US" altLang="zh-CN" dirty="0" smtClean="0"/>
          </a:p>
          <a:p>
            <a:r>
              <a:rPr kumimoji="1" lang="zh-CN" altLang="zh-CN" dirty="0" smtClean="0"/>
              <a:t>D</a:t>
            </a:r>
            <a:r>
              <a:rPr kumimoji="1" lang="en-US" altLang="zh-CN" dirty="0" err="1" smtClean="0"/>
              <a:t>ecision</a:t>
            </a:r>
            <a:r>
              <a:rPr kumimoji="1" lang="zh-CN" altLang="en-US" dirty="0" smtClean="0"/>
              <a:t> </a:t>
            </a:r>
            <a:r>
              <a:rPr kumimoji="1" lang="en-US" altLang="zh-CN" dirty="0" smtClean="0"/>
              <a:t>making</a:t>
            </a:r>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D17AAF92-9655-4769-93B7-33BF31DF09FB}" type="slidenum">
              <a:rPr lang="zh-CN" altLang="en-US" smtClean="0"/>
              <a:t>13</a:t>
            </a:fld>
            <a:endParaRPr lang="zh-CN" altLang="en-US"/>
          </a:p>
        </p:txBody>
      </p:sp>
    </p:spTree>
    <p:extLst>
      <p:ext uri="{BB962C8B-B14F-4D97-AF65-F5344CB8AC3E}">
        <p14:creationId xmlns:p14="http://schemas.microsoft.com/office/powerpoint/2010/main" val="4118665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Explosive</a:t>
            </a:r>
            <a:r>
              <a:rPr kumimoji="1" lang="zh-CN" altLang="en-US" dirty="0" smtClean="0"/>
              <a:t> </a:t>
            </a:r>
            <a:r>
              <a:rPr kumimoji="1" lang="en-US" altLang="zh-CN" dirty="0" smtClean="0"/>
              <a:t>period:</a:t>
            </a:r>
          </a:p>
          <a:p>
            <a:r>
              <a:rPr kumimoji="1" lang="zh-CN" altLang="zh-CN" dirty="0" smtClean="0"/>
              <a:t>C</a:t>
            </a:r>
            <a:r>
              <a:rPr kumimoji="1" lang="en-US" altLang="zh-CN" dirty="0" err="1" smtClean="0"/>
              <a:t>ounter</a:t>
            </a:r>
            <a:r>
              <a:rPr kumimoji="1" lang="en-US" altLang="zh-CN" dirty="0" smtClean="0"/>
              <a:t>-measures</a:t>
            </a:r>
          </a:p>
          <a:p>
            <a:r>
              <a:rPr kumimoji="1" lang="zh-CN" altLang="zh-CN" dirty="0" smtClean="0"/>
              <a:t>C</a:t>
            </a:r>
            <a:r>
              <a:rPr kumimoji="1" lang="en-US" altLang="zh-CN" dirty="0" err="1" smtClean="0"/>
              <a:t>ommands</a:t>
            </a:r>
            <a:r>
              <a:rPr kumimoji="1" lang="zh-CN" altLang="en-US" dirty="0" smtClean="0"/>
              <a:t> </a:t>
            </a:r>
            <a:r>
              <a:rPr kumimoji="1" lang="en-US" altLang="zh-CN" dirty="0" smtClean="0"/>
              <a:t>and</a:t>
            </a:r>
            <a:r>
              <a:rPr kumimoji="1" lang="zh-CN" altLang="en-US" dirty="0" smtClean="0"/>
              <a:t> </a:t>
            </a:r>
            <a:r>
              <a:rPr kumimoji="1" lang="en-US" altLang="zh-CN" dirty="0" smtClean="0"/>
              <a:t>communications</a:t>
            </a:r>
          </a:p>
          <a:p>
            <a:r>
              <a:rPr kumimoji="1" lang="zh-CN" altLang="zh-CN" dirty="0" smtClean="0"/>
              <a:t>E</a:t>
            </a:r>
            <a:r>
              <a:rPr kumimoji="1" lang="en-US" altLang="zh-CN" dirty="0" err="1" smtClean="0"/>
              <a:t>xecution</a:t>
            </a:r>
            <a:endParaRPr kumimoji="1" lang="en-US" altLang="zh-CN" dirty="0" smtClean="0"/>
          </a:p>
          <a:p>
            <a:endParaRPr kumimoji="1" lang="en-US" altLang="zh-CN" dirty="0" smtClean="0"/>
          </a:p>
          <a:p>
            <a:r>
              <a:rPr kumimoji="1" lang="zh-CN" altLang="zh-CN" dirty="0" smtClean="0"/>
              <a:t>M</a:t>
            </a:r>
            <a:r>
              <a:rPr kumimoji="1" lang="en-US" altLang="zh-CN" dirty="0" err="1" smtClean="0"/>
              <a:t>ature</a:t>
            </a:r>
            <a:r>
              <a:rPr kumimoji="1" lang="zh-CN" altLang="en-US" dirty="0" smtClean="0"/>
              <a:t> </a:t>
            </a:r>
            <a:r>
              <a:rPr kumimoji="1" lang="en-US" altLang="zh-CN" dirty="0" smtClean="0"/>
              <a:t>period:</a:t>
            </a:r>
          </a:p>
          <a:p>
            <a:r>
              <a:rPr kumimoji="1" lang="zh-CN" altLang="zh-CN" dirty="0" smtClean="0"/>
              <a:t>T</a:t>
            </a:r>
            <a:r>
              <a:rPr kumimoji="1" lang="en-US" altLang="zh-CN" dirty="0" smtClean="0"/>
              <a:t>racking</a:t>
            </a:r>
          </a:p>
          <a:p>
            <a:r>
              <a:rPr kumimoji="1" lang="zh-CN" altLang="zh-CN" dirty="0" smtClean="0"/>
              <a:t>I</a:t>
            </a:r>
            <a:r>
              <a:rPr kumimoji="1" lang="en-US" altLang="zh-CN" dirty="0" err="1" smtClean="0"/>
              <a:t>nterference</a:t>
            </a:r>
            <a:endParaRPr kumimoji="1" lang="en-US" altLang="zh-CN" dirty="0" smtClean="0"/>
          </a:p>
          <a:p>
            <a:r>
              <a:rPr kumimoji="1" lang="zh-CN" altLang="zh-CN" dirty="0" smtClean="0"/>
              <a:t>F</a:t>
            </a:r>
            <a:r>
              <a:rPr kumimoji="1" lang="en-US" altLang="zh-CN" dirty="0" err="1" smtClean="0"/>
              <a:t>eedback</a:t>
            </a:r>
            <a:endParaRPr kumimoji="1" lang="en-US" altLang="zh-CN" dirty="0" smtClean="0"/>
          </a:p>
          <a:p>
            <a:endParaRPr kumimoji="1" lang="en-US" altLang="zh-CN" dirty="0" smtClean="0"/>
          </a:p>
          <a:p>
            <a:r>
              <a:rPr kumimoji="1" lang="zh-CN" altLang="zh-CN" dirty="0" smtClean="0"/>
              <a:t>R</a:t>
            </a:r>
            <a:r>
              <a:rPr kumimoji="1" lang="en-US" altLang="zh-CN" dirty="0" err="1" smtClean="0"/>
              <a:t>ecession</a:t>
            </a:r>
            <a:r>
              <a:rPr kumimoji="1" lang="zh-CN" altLang="en-US" dirty="0" smtClean="0"/>
              <a:t> </a:t>
            </a:r>
            <a:r>
              <a:rPr kumimoji="1" lang="en-US" altLang="zh-CN" dirty="0" smtClean="0"/>
              <a:t>period:</a:t>
            </a:r>
          </a:p>
          <a:p>
            <a:r>
              <a:rPr kumimoji="1" lang="zh-CN" altLang="zh-CN" dirty="0" smtClean="0"/>
              <a:t>C</a:t>
            </a:r>
            <a:r>
              <a:rPr kumimoji="1" lang="en-US" altLang="zh-CN" dirty="0" err="1" smtClean="0"/>
              <a:t>ase</a:t>
            </a:r>
            <a:r>
              <a:rPr kumimoji="1" lang="zh-CN" altLang="en-US" dirty="0" smtClean="0"/>
              <a:t> </a:t>
            </a:r>
            <a:r>
              <a:rPr kumimoji="1" lang="en-US" altLang="zh-CN" dirty="0" smtClean="0"/>
              <a:t>study</a:t>
            </a:r>
          </a:p>
          <a:p>
            <a:r>
              <a:rPr kumimoji="1" lang="zh-CN" altLang="zh-CN" dirty="0" smtClean="0"/>
              <a:t>E</a:t>
            </a:r>
            <a:r>
              <a:rPr kumimoji="1" lang="en-US" altLang="zh-CN" dirty="0" smtClean="0"/>
              <a:t>valuation</a:t>
            </a:r>
          </a:p>
          <a:p>
            <a:r>
              <a:rPr kumimoji="1" lang="zh-CN" altLang="zh-CN" dirty="0" smtClean="0"/>
              <a:t>R</a:t>
            </a:r>
            <a:r>
              <a:rPr kumimoji="1" lang="en-US" altLang="zh-CN" dirty="0" err="1" smtClean="0"/>
              <a:t>eviews</a:t>
            </a:r>
            <a:r>
              <a:rPr kumimoji="1" lang="zh-CN" altLang="en-US" dirty="0" smtClean="0"/>
              <a:t> </a:t>
            </a:r>
            <a:r>
              <a:rPr kumimoji="1" lang="en-US" altLang="zh-CN" dirty="0" smtClean="0"/>
              <a:t>and</a:t>
            </a:r>
            <a:r>
              <a:rPr kumimoji="1" lang="zh-CN" altLang="en-US" dirty="0" smtClean="0"/>
              <a:t> </a:t>
            </a:r>
            <a:r>
              <a:rPr kumimoji="1" lang="en-US" altLang="zh-CN" dirty="0" smtClean="0"/>
              <a:t>reports</a:t>
            </a:r>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D17AAF92-9655-4769-93B7-33BF31DF09FB}" type="slidenum">
              <a:rPr lang="zh-CN" altLang="en-US" smtClean="0"/>
              <a:t>14</a:t>
            </a:fld>
            <a:endParaRPr lang="zh-CN" altLang="en-US"/>
          </a:p>
        </p:txBody>
      </p:sp>
    </p:spTree>
    <p:extLst>
      <p:ext uri="{BB962C8B-B14F-4D97-AF65-F5344CB8AC3E}">
        <p14:creationId xmlns:p14="http://schemas.microsoft.com/office/powerpoint/2010/main" val="267624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User</a:t>
            </a:r>
            <a:r>
              <a:rPr kumimoji="1" lang="zh-CN" altLang="en-US" dirty="0" smtClean="0"/>
              <a:t> </a:t>
            </a:r>
            <a:r>
              <a:rPr kumimoji="1" lang="en-US" altLang="zh-CN" dirty="0" smtClean="0"/>
              <a:t>services</a:t>
            </a:r>
            <a:r>
              <a:rPr kumimoji="1" lang="zh-CN" altLang="en-US" dirty="0" smtClean="0"/>
              <a:t> </a:t>
            </a:r>
            <a:r>
              <a:rPr kumimoji="1" lang="en-US" altLang="zh-CN" dirty="0" smtClean="0"/>
              <a:t>layer</a:t>
            </a:r>
          </a:p>
          <a:p>
            <a:r>
              <a:rPr kumimoji="1" lang="en-US" altLang="zh-CN" dirty="0" smtClean="0"/>
              <a:t>Application</a:t>
            </a:r>
            <a:r>
              <a:rPr kumimoji="1" lang="zh-CN" altLang="en-US" dirty="0" smtClean="0"/>
              <a:t> </a:t>
            </a:r>
            <a:r>
              <a:rPr kumimoji="1" lang="en-US" altLang="zh-CN" dirty="0" smtClean="0"/>
              <a:t>layer</a:t>
            </a:r>
            <a:r>
              <a:rPr kumimoji="1" lang="zh-CN" altLang="en-US" dirty="0" smtClean="0"/>
              <a:t> </a:t>
            </a:r>
            <a:endParaRPr kumimoji="1" lang="en-US" altLang="zh-CN" dirty="0" smtClean="0"/>
          </a:p>
          <a:p>
            <a:r>
              <a:rPr kumimoji="1" lang="zh-CN" altLang="zh-CN" dirty="0" smtClean="0"/>
              <a:t>B</a:t>
            </a:r>
            <a:r>
              <a:rPr kumimoji="1" lang="en-US" altLang="zh-CN" dirty="0" err="1" smtClean="0"/>
              <a:t>usiness</a:t>
            </a:r>
            <a:r>
              <a:rPr kumimoji="1" lang="zh-CN" altLang="en-US" dirty="0" smtClean="0"/>
              <a:t> </a:t>
            </a:r>
            <a:r>
              <a:rPr kumimoji="1" lang="en-US" altLang="zh-CN" dirty="0" smtClean="0"/>
              <a:t>logic</a:t>
            </a:r>
            <a:r>
              <a:rPr kumimoji="1" lang="zh-CN" altLang="en-US" dirty="0" smtClean="0"/>
              <a:t> </a:t>
            </a:r>
            <a:r>
              <a:rPr kumimoji="1" lang="en-US" altLang="zh-CN" dirty="0" smtClean="0"/>
              <a:t>and</a:t>
            </a:r>
            <a:r>
              <a:rPr kumimoji="1" lang="zh-CN" altLang="en-US" dirty="0" smtClean="0"/>
              <a:t> </a:t>
            </a:r>
            <a:r>
              <a:rPr kumimoji="1" lang="en-US" altLang="zh-CN" dirty="0" smtClean="0"/>
              <a:t>processing</a:t>
            </a:r>
            <a:r>
              <a:rPr kumimoji="1" lang="zh-CN" altLang="en-US" dirty="0" smtClean="0"/>
              <a:t> </a:t>
            </a:r>
            <a:r>
              <a:rPr kumimoji="1" lang="en-US" altLang="zh-CN" dirty="0" smtClean="0"/>
              <a:t>layer</a:t>
            </a:r>
          </a:p>
          <a:p>
            <a:r>
              <a:rPr kumimoji="1" lang="zh-CN" altLang="zh-CN" dirty="0" smtClean="0"/>
              <a:t>D</a:t>
            </a:r>
            <a:r>
              <a:rPr kumimoji="1" lang="en-US" altLang="zh-CN" dirty="0" err="1" smtClean="0"/>
              <a:t>ata</a:t>
            </a:r>
            <a:r>
              <a:rPr kumimoji="1" lang="zh-CN" altLang="en-US" dirty="0" smtClean="0"/>
              <a:t> </a:t>
            </a:r>
            <a:r>
              <a:rPr kumimoji="1" lang="en-US" altLang="zh-CN" dirty="0" smtClean="0"/>
              <a:t>collection</a:t>
            </a:r>
            <a:r>
              <a:rPr kumimoji="1" lang="zh-CN" altLang="en-US" dirty="0" smtClean="0"/>
              <a:t> </a:t>
            </a:r>
            <a:r>
              <a:rPr kumimoji="1" lang="en-US" altLang="zh-CN" dirty="0" smtClean="0"/>
              <a:t>layer</a:t>
            </a:r>
          </a:p>
          <a:p>
            <a:r>
              <a:rPr kumimoji="1" lang="zh-CN" altLang="zh-CN" dirty="0" smtClean="0"/>
              <a:t>S</a:t>
            </a:r>
            <a:r>
              <a:rPr kumimoji="1" lang="en-US" altLang="zh-CN" dirty="0" err="1" smtClean="0"/>
              <a:t>ources</a:t>
            </a:r>
            <a:r>
              <a:rPr kumimoji="1" lang="zh-CN" altLang="en-US" dirty="0" smtClean="0"/>
              <a:t> </a:t>
            </a:r>
            <a:r>
              <a:rPr kumimoji="1" lang="en-US" altLang="zh-CN" dirty="0" smtClean="0"/>
              <a:t>of</a:t>
            </a:r>
            <a:r>
              <a:rPr kumimoji="1" lang="zh-CN" altLang="en-US" dirty="0" smtClean="0"/>
              <a:t> </a:t>
            </a:r>
            <a:r>
              <a:rPr kumimoji="1" lang="en-US" altLang="zh-CN" dirty="0" smtClean="0"/>
              <a:t>information</a:t>
            </a:r>
            <a:r>
              <a:rPr kumimoji="1" lang="zh-CN" altLang="en-US" dirty="0" smtClean="0"/>
              <a:t> </a:t>
            </a:r>
            <a:r>
              <a:rPr kumimoji="1" lang="en-US" altLang="zh-CN" dirty="0" smtClean="0"/>
              <a:t>layer</a:t>
            </a:r>
            <a:endParaRPr kumimoji="1" lang="zh-CN" altLang="en-US" dirty="0"/>
          </a:p>
        </p:txBody>
      </p:sp>
      <p:sp>
        <p:nvSpPr>
          <p:cNvPr id="4" name="幻灯片编号占位符 3"/>
          <p:cNvSpPr>
            <a:spLocks noGrp="1"/>
          </p:cNvSpPr>
          <p:nvPr>
            <p:ph type="sldNum" sz="quarter" idx="10"/>
          </p:nvPr>
        </p:nvSpPr>
        <p:spPr/>
        <p:txBody>
          <a:bodyPr/>
          <a:lstStyle/>
          <a:p>
            <a:fld id="{D17AAF92-9655-4769-93B7-33BF31DF09FB}" type="slidenum">
              <a:rPr lang="zh-CN" altLang="en-US" smtClean="0"/>
              <a:t>15</a:t>
            </a:fld>
            <a:endParaRPr lang="zh-CN" altLang="en-US"/>
          </a:p>
        </p:txBody>
      </p:sp>
    </p:spTree>
    <p:extLst>
      <p:ext uri="{BB962C8B-B14F-4D97-AF65-F5344CB8AC3E}">
        <p14:creationId xmlns:p14="http://schemas.microsoft.com/office/powerpoint/2010/main" val="1948477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URUN</a:t>
            </a:r>
            <a:r>
              <a:rPr lang="zh-CN" altLang="en-US" dirty="0"/>
              <a:t> </a:t>
            </a:r>
            <a:r>
              <a:rPr lang="en-US" altLang="zh-CN" dirty="0"/>
              <a:t>product</a:t>
            </a:r>
            <a:r>
              <a:rPr lang="zh-CN" altLang="en-US" dirty="0"/>
              <a:t> </a:t>
            </a:r>
            <a:r>
              <a:rPr lang="zh-CN" altLang="zh-CN" dirty="0"/>
              <a:t>a</a:t>
            </a:r>
            <a:r>
              <a:rPr lang="en-US" altLang="zh-CN" dirty="0" err="1"/>
              <a:t>dvantages</a:t>
            </a:r>
            <a:r>
              <a:rPr lang="en-US" altLang="zh-CN" dirty="0"/>
              <a:t>:</a:t>
            </a:r>
          </a:p>
          <a:p>
            <a:r>
              <a:rPr lang="en-US" altLang="zh-CN" dirty="0"/>
              <a:t>Broad</a:t>
            </a:r>
            <a:r>
              <a:rPr lang="zh-CN" altLang="en-US" dirty="0"/>
              <a:t> </a:t>
            </a:r>
            <a:r>
              <a:rPr lang="en-US" altLang="zh-CN" dirty="0"/>
              <a:t>coverage</a:t>
            </a:r>
            <a:r>
              <a:rPr lang="zh-CN" altLang="en-US" dirty="0"/>
              <a:t> </a:t>
            </a:r>
            <a:r>
              <a:rPr lang="en-US" altLang="zh-CN" dirty="0"/>
              <a:t>of</a:t>
            </a:r>
            <a:r>
              <a:rPr lang="zh-CN" altLang="en-US" dirty="0"/>
              <a:t> </a:t>
            </a:r>
            <a:r>
              <a:rPr lang="en-US" altLang="zh-CN" dirty="0"/>
              <a:t>sources</a:t>
            </a:r>
            <a:r>
              <a:rPr lang="zh-CN" altLang="en-US" dirty="0"/>
              <a:t> </a:t>
            </a:r>
            <a:r>
              <a:rPr lang="en-US" altLang="zh-CN" dirty="0"/>
              <a:t>of</a:t>
            </a:r>
            <a:r>
              <a:rPr lang="zh-CN" altLang="en-US" dirty="0"/>
              <a:t> </a:t>
            </a:r>
            <a:r>
              <a:rPr lang="en-US" altLang="zh-CN" dirty="0" err="1"/>
              <a:t>informations</a:t>
            </a:r>
            <a:r>
              <a:rPr lang="zh-CN" altLang="en-US" dirty="0"/>
              <a:t>: </a:t>
            </a:r>
            <a:r>
              <a:rPr lang="en-US" altLang="zh-CN" dirty="0"/>
              <a:t>with</a:t>
            </a:r>
            <a:r>
              <a:rPr lang="zh-CN" altLang="en-US" dirty="0"/>
              <a:t> </a:t>
            </a:r>
            <a:r>
              <a:rPr lang="en-US" altLang="zh-CN" dirty="0"/>
              <a:t>thousands</a:t>
            </a:r>
            <a:r>
              <a:rPr lang="zh-CN" altLang="en-US" dirty="0"/>
              <a:t> </a:t>
            </a:r>
            <a:r>
              <a:rPr lang="en-US" altLang="zh-CN" dirty="0"/>
              <a:t>of</a:t>
            </a:r>
            <a:r>
              <a:rPr lang="zh-CN" altLang="en-US" dirty="0"/>
              <a:t> </a:t>
            </a:r>
            <a:r>
              <a:rPr lang="en-US" altLang="zh-CN" dirty="0"/>
              <a:t>data</a:t>
            </a:r>
            <a:r>
              <a:rPr lang="zh-CN" altLang="en-US" dirty="0"/>
              <a:t> </a:t>
            </a:r>
            <a:r>
              <a:rPr lang="en-US" altLang="zh-CN" dirty="0"/>
              <a:t>servers</a:t>
            </a:r>
            <a:r>
              <a:rPr lang="zh-CN" altLang="en-US" dirty="0"/>
              <a:t> </a:t>
            </a:r>
            <a:r>
              <a:rPr lang="en-US" altLang="zh-CN" dirty="0"/>
              <a:t>and</a:t>
            </a:r>
            <a:r>
              <a:rPr lang="zh-CN" altLang="en-US" dirty="0"/>
              <a:t> </a:t>
            </a:r>
            <a:r>
              <a:rPr lang="en-US" altLang="zh-CN" dirty="0"/>
              <a:t>ten</a:t>
            </a:r>
            <a:r>
              <a:rPr lang="zh-CN" altLang="en-US" dirty="0"/>
              <a:t> </a:t>
            </a:r>
            <a:r>
              <a:rPr lang="en-US" altLang="zh-CN" dirty="0"/>
              <a:t>times</a:t>
            </a:r>
            <a:r>
              <a:rPr lang="zh-CN" altLang="en-US" dirty="0"/>
              <a:t> </a:t>
            </a:r>
            <a:r>
              <a:rPr lang="en-US" altLang="zh-CN" dirty="0"/>
              <a:t>more</a:t>
            </a:r>
            <a:r>
              <a:rPr lang="zh-CN" altLang="en-US" dirty="0"/>
              <a:t> </a:t>
            </a:r>
            <a:r>
              <a:rPr lang="en-US" altLang="zh-CN" dirty="0"/>
              <a:t>data</a:t>
            </a:r>
            <a:r>
              <a:rPr lang="zh-CN" altLang="en-US" dirty="0"/>
              <a:t> </a:t>
            </a:r>
            <a:r>
              <a:rPr lang="en-US" altLang="zh-CN" dirty="0"/>
              <a:t>collection</a:t>
            </a:r>
            <a:r>
              <a:rPr lang="zh-CN" altLang="en-US" dirty="0"/>
              <a:t> </a:t>
            </a:r>
            <a:r>
              <a:rPr lang="en-US" altLang="zh-CN" dirty="0"/>
              <a:t>servers,</a:t>
            </a:r>
            <a:r>
              <a:rPr lang="zh-CN" altLang="en-US" dirty="0"/>
              <a:t> </a:t>
            </a:r>
            <a:r>
              <a:rPr lang="zh-CN" altLang="zh-CN" dirty="0"/>
              <a:t>U</a:t>
            </a:r>
            <a:r>
              <a:rPr lang="en-US" altLang="zh-CN" dirty="0"/>
              <a:t>RUN’s</a:t>
            </a:r>
            <a:r>
              <a:rPr lang="zh-CN" altLang="en-US" dirty="0"/>
              <a:t> </a:t>
            </a:r>
            <a:r>
              <a:rPr lang="en-US" altLang="zh-CN" dirty="0"/>
              <a:t>search</a:t>
            </a:r>
            <a:r>
              <a:rPr lang="zh-CN" altLang="en-US" dirty="0"/>
              <a:t> </a:t>
            </a:r>
            <a:r>
              <a:rPr lang="en-US" altLang="zh-CN" dirty="0"/>
              <a:t>engine</a:t>
            </a:r>
            <a:r>
              <a:rPr lang="zh-CN" altLang="en-US" dirty="0"/>
              <a:t> </a:t>
            </a:r>
            <a:r>
              <a:rPr lang="en-US" altLang="zh-CN" dirty="0"/>
              <a:t>monitors</a:t>
            </a:r>
            <a:r>
              <a:rPr lang="zh-CN" altLang="en-US" dirty="0"/>
              <a:t> </a:t>
            </a:r>
            <a:r>
              <a:rPr lang="en-US" altLang="zh-CN" dirty="0"/>
              <a:t>and</a:t>
            </a:r>
            <a:r>
              <a:rPr lang="zh-CN" altLang="en-US" dirty="0"/>
              <a:t> </a:t>
            </a:r>
            <a:r>
              <a:rPr lang="en-US" altLang="zh-CN" dirty="0"/>
              <a:t>crawls</a:t>
            </a:r>
            <a:r>
              <a:rPr lang="zh-CN" altLang="en-US" dirty="0"/>
              <a:t> </a:t>
            </a:r>
            <a:r>
              <a:rPr lang="zh-CN" altLang="zh-CN" dirty="0"/>
              <a:t>a</a:t>
            </a:r>
            <a:r>
              <a:rPr lang="en-US" altLang="zh-CN" dirty="0"/>
              <a:t>round</a:t>
            </a:r>
            <a:r>
              <a:rPr lang="zh-CN" altLang="en-US" dirty="0"/>
              <a:t> </a:t>
            </a:r>
            <a:r>
              <a:rPr lang="en-US" altLang="zh-CN" dirty="0"/>
              <a:t>the</a:t>
            </a:r>
            <a:r>
              <a:rPr lang="zh-CN" altLang="en-US" dirty="0"/>
              <a:t> </a:t>
            </a:r>
            <a:r>
              <a:rPr lang="en-US" altLang="zh-CN" dirty="0"/>
              <a:t>clock,</a:t>
            </a:r>
            <a:r>
              <a:rPr lang="zh-CN" altLang="en-US" dirty="0"/>
              <a:t> </a:t>
            </a:r>
            <a:r>
              <a:rPr lang="en-US" altLang="zh-CN" dirty="0"/>
              <a:t>with</a:t>
            </a:r>
            <a:r>
              <a:rPr lang="zh-CN" altLang="en-US" dirty="0"/>
              <a:t> </a:t>
            </a:r>
            <a:r>
              <a:rPr lang="en-US" altLang="zh-CN" dirty="0"/>
              <a:t>over</a:t>
            </a:r>
            <a:r>
              <a:rPr lang="zh-CN" altLang="en-US" dirty="0"/>
              <a:t> </a:t>
            </a:r>
            <a:r>
              <a:rPr lang="en-US" altLang="zh-CN" dirty="0"/>
              <a:t>100</a:t>
            </a:r>
            <a:r>
              <a:rPr lang="zh-CN" altLang="en-US" dirty="0"/>
              <a:t> </a:t>
            </a:r>
            <a:r>
              <a:rPr lang="en-US" altLang="zh-CN" dirty="0"/>
              <a:t>million</a:t>
            </a:r>
            <a:r>
              <a:rPr lang="zh-CN" altLang="en-US" dirty="0"/>
              <a:t> </a:t>
            </a:r>
            <a:r>
              <a:rPr lang="en-US" altLang="zh-CN" dirty="0"/>
              <a:t>pieces</a:t>
            </a:r>
            <a:r>
              <a:rPr lang="zh-CN" altLang="en-US" dirty="0"/>
              <a:t> </a:t>
            </a:r>
            <a:r>
              <a:rPr lang="en-US" altLang="zh-CN" dirty="0"/>
              <a:t>of</a:t>
            </a:r>
            <a:r>
              <a:rPr lang="zh-CN" altLang="en-US" dirty="0"/>
              <a:t> </a:t>
            </a:r>
            <a:r>
              <a:rPr lang="en-US" altLang="zh-CN" dirty="0"/>
              <a:t>information</a:t>
            </a:r>
            <a:r>
              <a:rPr lang="zh-CN" altLang="en-US" dirty="0"/>
              <a:t> </a:t>
            </a:r>
            <a:r>
              <a:rPr lang="en-US" altLang="zh-CN" dirty="0"/>
              <a:t>retrieval</a:t>
            </a:r>
            <a:r>
              <a:rPr lang="zh-CN" altLang="en-US" dirty="0"/>
              <a:t> </a:t>
            </a:r>
            <a:r>
              <a:rPr lang="en-US" altLang="zh-CN" dirty="0"/>
              <a:t>daily</a:t>
            </a:r>
            <a:r>
              <a:rPr lang="zh-CN" altLang="en-US" dirty="0"/>
              <a:t> </a:t>
            </a:r>
            <a:r>
              <a:rPr lang="en-US" altLang="zh-CN" dirty="0"/>
              <a:t>and</a:t>
            </a:r>
            <a:r>
              <a:rPr lang="zh-CN" altLang="en-US" dirty="0"/>
              <a:t> </a:t>
            </a:r>
            <a:r>
              <a:rPr lang="zh-CN" altLang="zh-CN" dirty="0"/>
              <a:t>o</a:t>
            </a:r>
            <a:r>
              <a:rPr lang="en-US" altLang="zh-CN" dirty="0" err="1"/>
              <a:t>ver</a:t>
            </a:r>
            <a:r>
              <a:rPr lang="zh-CN" altLang="en-US" dirty="0"/>
              <a:t> </a:t>
            </a:r>
            <a:r>
              <a:rPr lang="en-US" altLang="zh-CN" dirty="0"/>
              <a:t>50</a:t>
            </a:r>
            <a:r>
              <a:rPr lang="zh-CN" altLang="en-US" dirty="0"/>
              <a:t> </a:t>
            </a:r>
            <a:r>
              <a:rPr lang="en-US" altLang="zh-CN" dirty="0"/>
              <a:t>PB</a:t>
            </a:r>
            <a:r>
              <a:rPr lang="zh-CN" altLang="en-US" dirty="0"/>
              <a:t> </a:t>
            </a:r>
            <a:r>
              <a:rPr lang="en-US" altLang="zh-CN" dirty="0"/>
              <a:t>data</a:t>
            </a:r>
            <a:r>
              <a:rPr lang="zh-CN" altLang="en-US" dirty="0"/>
              <a:t> </a:t>
            </a:r>
            <a:r>
              <a:rPr lang="en-US" altLang="zh-CN" dirty="0"/>
              <a:t>in</a:t>
            </a:r>
            <a:r>
              <a:rPr lang="zh-CN" altLang="en-US" dirty="0"/>
              <a:t> </a:t>
            </a:r>
            <a:r>
              <a:rPr lang="en-US" altLang="zh-CN" dirty="0"/>
              <a:t>accumulation.</a:t>
            </a:r>
          </a:p>
          <a:p>
            <a:endParaRPr lang="en-US" altLang="zh-CN" dirty="0"/>
          </a:p>
          <a:p>
            <a:r>
              <a:rPr lang="zh-CN" altLang="zh-CN" dirty="0"/>
              <a:t>C</a:t>
            </a:r>
            <a:r>
              <a:rPr lang="en-US" altLang="zh-CN" dirty="0" err="1"/>
              <a:t>utting</a:t>
            </a:r>
            <a:r>
              <a:rPr lang="zh-CN" altLang="en-US" dirty="0"/>
              <a:t> </a:t>
            </a:r>
            <a:r>
              <a:rPr lang="en-US" altLang="zh-CN" dirty="0"/>
              <a:t>edge</a:t>
            </a:r>
            <a:r>
              <a:rPr lang="zh-CN" altLang="en-US" dirty="0"/>
              <a:t> </a:t>
            </a:r>
            <a:r>
              <a:rPr lang="en-US" altLang="zh-CN" dirty="0"/>
              <a:t>technologies</a:t>
            </a:r>
          </a:p>
          <a:p>
            <a:r>
              <a:rPr lang="zh-CN" altLang="zh-CN" dirty="0"/>
              <a:t>T</a:t>
            </a:r>
            <a:r>
              <a:rPr lang="en-US" altLang="zh-CN" dirty="0"/>
              <a:t>his</a:t>
            </a:r>
            <a:r>
              <a:rPr lang="zh-CN" altLang="en-US" dirty="0"/>
              <a:t> </a:t>
            </a:r>
            <a:r>
              <a:rPr lang="en-US" altLang="zh-CN" dirty="0"/>
              <a:t>is</a:t>
            </a:r>
            <a:r>
              <a:rPr lang="zh-CN" altLang="en-US" dirty="0"/>
              <a:t> </a:t>
            </a:r>
            <a:r>
              <a:rPr lang="en-US" altLang="zh-CN" dirty="0"/>
              <a:t>self-</a:t>
            </a:r>
            <a:r>
              <a:rPr lang="en-US" altLang="zh-CN" dirty="0" err="1"/>
              <a:t>explanatary</a:t>
            </a:r>
            <a:r>
              <a:rPr lang="zh-CN" altLang="en-US" dirty="0"/>
              <a:t>  </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16</a:t>
            </a:fld>
            <a:endParaRPr lang="zh-CN" altLang="en-US"/>
          </a:p>
        </p:txBody>
      </p:sp>
    </p:spTree>
    <p:extLst>
      <p:ext uri="{BB962C8B-B14F-4D97-AF65-F5344CB8AC3E}">
        <p14:creationId xmlns:p14="http://schemas.microsoft.com/office/powerpoint/2010/main" val="596358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URUN</a:t>
            </a:r>
            <a:r>
              <a:rPr lang="zh-CN" altLang="en-US" dirty="0"/>
              <a:t> </a:t>
            </a:r>
            <a:r>
              <a:rPr lang="en-US" altLang="zh-CN" dirty="0"/>
              <a:t>product</a:t>
            </a:r>
            <a:r>
              <a:rPr lang="zh-CN" altLang="en-US" dirty="0"/>
              <a:t> </a:t>
            </a:r>
            <a:r>
              <a:rPr lang="zh-CN" altLang="zh-CN" dirty="0"/>
              <a:t>a</a:t>
            </a:r>
            <a:r>
              <a:rPr lang="en-US" altLang="zh-CN" dirty="0" err="1"/>
              <a:t>dvantages</a:t>
            </a:r>
            <a:r>
              <a:rPr lang="en-US" altLang="zh-CN" dirty="0"/>
              <a:t>:</a:t>
            </a:r>
          </a:p>
          <a:p>
            <a:r>
              <a:rPr lang="en-US" altLang="zh-CN" dirty="0"/>
              <a:t>Broad</a:t>
            </a:r>
            <a:r>
              <a:rPr lang="zh-CN" altLang="en-US" dirty="0"/>
              <a:t> </a:t>
            </a:r>
            <a:r>
              <a:rPr lang="en-US" altLang="zh-CN" dirty="0"/>
              <a:t>coverage</a:t>
            </a:r>
            <a:r>
              <a:rPr lang="zh-CN" altLang="en-US" dirty="0"/>
              <a:t> </a:t>
            </a:r>
            <a:r>
              <a:rPr lang="en-US" altLang="zh-CN" dirty="0"/>
              <a:t>of</a:t>
            </a:r>
            <a:r>
              <a:rPr lang="zh-CN" altLang="en-US" dirty="0"/>
              <a:t> </a:t>
            </a:r>
            <a:r>
              <a:rPr lang="en-US" altLang="zh-CN" dirty="0"/>
              <a:t>sources</a:t>
            </a:r>
            <a:r>
              <a:rPr lang="zh-CN" altLang="en-US" dirty="0"/>
              <a:t> </a:t>
            </a:r>
            <a:r>
              <a:rPr lang="en-US" altLang="zh-CN" dirty="0"/>
              <a:t>of</a:t>
            </a:r>
            <a:r>
              <a:rPr lang="zh-CN" altLang="en-US" dirty="0"/>
              <a:t> </a:t>
            </a:r>
            <a:r>
              <a:rPr lang="en-US" altLang="zh-CN" dirty="0" err="1"/>
              <a:t>informations</a:t>
            </a:r>
            <a:r>
              <a:rPr lang="zh-CN" altLang="en-US" dirty="0"/>
              <a:t>: </a:t>
            </a:r>
            <a:r>
              <a:rPr lang="en-US" altLang="zh-CN" dirty="0"/>
              <a:t>with</a:t>
            </a:r>
            <a:r>
              <a:rPr lang="zh-CN" altLang="en-US" dirty="0"/>
              <a:t> </a:t>
            </a:r>
            <a:r>
              <a:rPr lang="en-US" altLang="zh-CN" dirty="0"/>
              <a:t>thousands</a:t>
            </a:r>
            <a:r>
              <a:rPr lang="zh-CN" altLang="en-US" dirty="0"/>
              <a:t> </a:t>
            </a:r>
            <a:r>
              <a:rPr lang="en-US" altLang="zh-CN" dirty="0"/>
              <a:t>of</a:t>
            </a:r>
            <a:r>
              <a:rPr lang="zh-CN" altLang="en-US" dirty="0"/>
              <a:t> </a:t>
            </a:r>
            <a:r>
              <a:rPr lang="en-US" altLang="zh-CN" dirty="0"/>
              <a:t>data</a:t>
            </a:r>
            <a:r>
              <a:rPr lang="zh-CN" altLang="en-US" dirty="0"/>
              <a:t> </a:t>
            </a:r>
            <a:r>
              <a:rPr lang="en-US" altLang="zh-CN" dirty="0"/>
              <a:t>servers</a:t>
            </a:r>
            <a:r>
              <a:rPr lang="zh-CN" altLang="en-US" dirty="0"/>
              <a:t> </a:t>
            </a:r>
            <a:r>
              <a:rPr lang="en-US" altLang="zh-CN" dirty="0"/>
              <a:t>and</a:t>
            </a:r>
            <a:r>
              <a:rPr lang="zh-CN" altLang="en-US" dirty="0"/>
              <a:t> </a:t>
            </a:r>
            <a:r>
              <a:rPr lang="en-US" altLang="zh-CN" dirty="0"/>
              <a:t>ten</a:t>
            </a:r>
            <a:r>
              <a:rPr lang="zh-CN" altLang="en-US" dirty="0"/>
              <a:t> </a:t>
            </a:r>
            <a:r>
              <a:rPr lang="en-US" altLang="zh-CN" dirty="0"/>
              <a:t>times</a:t>
            </a:r>
            <a:r>
              <a:rPr lang="zh-CN" altLang="en-US" dirty="0"/>
              <a:t> </a:t>
            </a:r>
            <a:r>
              <a:rPr lang="en-US" altLang="zh-CN" dirty="0"/>
              <a:t>more</a:t>
            </a:r>
            <a:r>
              <a:rPr lang="zh-CN" altLang="en-US" dirty="0"/>
              <a:t> </a:t>
            </a:r>
            <a:r>
              <a:rPr lang="en-US" altLang="zh-CN" dirty="0"/>
              <a:t>data</a:t>
            </a:r>
            <a:r>
              <a:rPr lang="zh-CN" altLang="en-US" dirty="0"/>
              <a:t> </a:t>
            </a:r>
            <a:r>
              <a:rPr lang="en-US" altLang="zh-CN" dirty="0"/>
              <a:t>collection</a:t>
            </a:r>
            <a:r>
              <a:rPr lang="zh-CN" altLang="en-US" dirty="0"/>
              <a:t> </a:t>
            </a:r>
            <a:r>
              <a:rPr lang="en-US" altLang="zh-CN" dirty="0"/>
              <a:t>servers,</a:t>
            </a:r>
            <a:r>
              <a:rPr lang="zh-CN" altLang="en-US" dirty="0"/>
              <a:t> </a:t>
            </a:r>
            <a:r>
              <a:rPr lang="zh-CN" altLang="zh-CN" dirty="0"/>
              <a:t>U</a:t>
            </a:r>
            <a:r>
              <a:rPr lang="en-US" altLang="zh-CN" dirty="0"/>
              <a:t>RUN’s</a:t>
            </a:r>
            <a:r>
              <a:rPr lang="zh-CN" altLang="en-US" dirty="0"/>
              <a:t> </a:t>
            </a:r>
            <a:r>
              <a:rPr lang="en-US" altLang="zh-CN" dirty="0"/>
              <a:t>search</a:t>
            </a:r>
            <a:r>
              <a:rPr lang="zh-CN" altLang="en-US" dirty="0"/>
              <a:t> </a:t>
            </a:r>
            <a:r>
              <a:rPr lang="en-US" altLang="zh-CN" dirty="0"/>
              <a:t>engine</a:t>
            </a:r>
            <a:r>
              <a:rPr lang="zh-CN" altLang="en-US" dirty="0"/>
              <a:t> </a:t>
            </a:r>
            <a:r>
              <a:rPr lang="en-US" altLang="zh-CN" dirty="0"/>
              <a:t>monitors</a:t>
            </a:r>
            <a:r>
              <a:rPr lang="zh-CN" altLang="en-US" dirty="0"/>
              <a:t> </a:t>
            </a:r>
            <a:r>
              <a:rPr lang="en-US" altLang="zh-CN" dirty="0"/>
              <a:t>and</a:t>
            </a:r>
            <a:r>
              <a:rPr lang="zh-CN" altLang="en-US" dirty="0"/>
              <a:t> </a:t>
            </a:r>
            <a:r>
              <a:rPr lang="en-US" altLang="zh-CN" dirty="0"/>
              <a:t>crawls</a:t>
            </a:r>
            <a:r>
              <a:rPr lang="zh-CN" altLang="en-US" dirty="0"/>
              <a:t> </a:t>
            </a:r>
            <a:r>
              <a:rPr lang="zh-CN" altLang="zh-CN" dirty="0"/>
              <a:t>a</a:t>
            </a:r>
            <a:r>
              <a:rPr lang="en-US" altLang="zh-CN" dirty="0"/>
              <a:t>round</a:t>
            </a:r>
            <a:r>
              <a:rPr lang="zh-CN" altLang="en-US" dirty="0"/>
              <a:t> </a:t>
            </a:r>
            <a:r>
              <a:rPr lang="en-US" altLang="zh-CN" dirty="0"/>
              <a:t>the</a:t>
            </a:r>
            <a:r>
              <a:rPr lang="zh-CN" altLang="en-US" dirty="0"/>
              <a:t> </a:t>
            </a:r>
            <a:r>
              <a:rPr lang="en-US" altLang="zh-CN" dirty="0"/>
              <a:t>clock,</a:t>
            </a:r>
            <a:r>
              <a:rPr lang="zh-CN" altLang="en-US" dirty="0"/>
              <a:t> </a:t>
            </a:r>
            <a:r>
              <a:rPr lang="en-US" altLang="zh-CN" dirty="0"/>
              <a:t>with</a:t>
            </a:r>
            <a:r>
              <a:rPr lang="zh-CN" altLang="en-US" dirty="0"/>
              <a:t> </a:t>
            </a:r>
            <a:r>
              <a:rPr lang="en-US" altLang="zh-CN" dirty="0"/>
              <a:t>over</a:t>
            </a:r>
            <a:r>
              <a:rPr lang="zh-CN" altLang="en-US" dirty="0"/>
              <a:t> </a:t>
            </a:r>
            <a:r>
              <a:rPr lang="en-US" altLang="zh-CN" dirty="0"/>
              <a:t>100</a:t>
            </a:r>
            <a:r>
              <a:rPr lang="zh-CN" altLang="en-US" dirty="0"/>
              <a:t> </a:t>
            </a:r>
            <a:r>
              <a:rPr lang="en-US" altLang="zh-CN" dirty="0"/>
              <a:t>million</a:t>
            </a:r>
            <a:r>
              <a:rPr lang="zh-CN" altLang="en-US" dirty="0"/>
              <a:t> </a:t>
            </a:r>
            <a:r>
              <a:rPr lang="en-US" altLang="zh-CN" dirty="0"/>
              <a:t>pieces</a:t>
            </a:r>
            <a:r>
              <a:rPr lang="zh-CN" altLang="en-US" dirty="0"/>
              <a:t> </a:t>
            </a:r>
            <a:r>
              <a:rPr lang="en-US" altLang="zh-CN" dirty="0"/>
              <a:t>of</a:t>
            </a:r>
            <a:r>
              <a:rPr lang="zh-CN" altLang="en-US" dirty="0"/>
              <a:t> </a:t>
            </a:r>
            <a:r>
              <a:rPr lang="en-US" altLang="zh-CN" dirty="0"/>
              <a:t>information</a:t>
            </a:r>
            <a:r>
              <a:rPr lang="zh-CN" altLang="en-US" dirty="0"/>
              <a:t> </a:t>
            </a:r>
            <a:r>
              <a:rPr lang="en-US" altLang="zh-CN" dirty="0"/>
              <a:t>retrieval</a:t>
            </a:r>
            <a:r>
              <a:rPr lang="zh-CN" altLang="en-US" dirty="0"/>
              <a:t> </a:t>
            </a:r>
            <a:r>
              <a:rPr lang="en-US" altLang="zh-CN" dirty="0"/>
              <a:t>daily</a:t>
            </a:r>
            <a:r>
              <a:rPr lang="zh-CN" altLang="en-US" dirty="0"/>
              <a:t> </a:t>
            </a:r>
            <a:r>
              <a:rPr lang="en-US" altLang="zh-CN" dirty="0"/>
              <a:t>and</a:t>
            </a:r>
            <a:r>
              <a:rPr lang="zh-CN" altLang="en-US" dirty="0"/>
              <a:t> </a:t>
            </a:r>
            <a:r>
              <a:rPr lang="zh-CN" altLang="zh-CN" dirty="0"/>
              <a:t>o</a:t>
            </a:r>
            <a:r>
              <a:rPr lang="en-US" altLang="zh-CN" dirty="0" err="1"/>
              <a:t>ver</a:t>
            </a:r>
            <a:r>
              <a:rPr lang="zh-CN" altLang="en-US" dirty="0"/>
              <a:t> </a:t>
            </a:r>
            <a:r>
              <a:rPr lang="en-US" altLang="zh-CN" dirty="0"/>
              <a:t>50</a:t>
            </a:r>
            <a:r>
              <a:rPr lang="zh-CN" altLang="en-US" dirty="0"/>
              <a:t> </a:t>
            </a:r>
            <a:r>
              <a:rPr lang="en-US" altLang="zh-CN" dirty="0"/>
              <a:t>PB</a:t>
            </a:r>
            <a:r>
              <a:rPr lang="zh-CN" altLang="en-US" dirty="0"/>
              <a:t> </a:t>
            </a:r>
            <a:r>
              <a:rPr lang="en-US" altLang="zh-CN" dirty="0"/>
              <a:t>data</a:t>
            </a:r>
            <a:r>
              <a:rPr lang="zh-CN" altLang="en-US" dirty="0"/>
              <a:t> </a:t>
            </a:r>
            <a:r>
              <a:rPr lang="en-US" altLang="zh-CN" dirty="0"/>
              <a:t>in</a:t>
            </a:r>
            <a:r>
              <a:rPr lang="zh-CN" altLang="en-US" dirty="0"/>
              <a:t> </a:t>
            </a:r>
            <a:r>
              <a:rPr lang="en-US" altLang="zh-CN" dirty="0"/>
              <a:t>accumulation.</a:t>
            </a:r>
          </a:p>
          <a:p>
            <a:endParaRPr lang="en-US" altLang="zh-CN" dirty="0"/>
          </a:p>
          <a:p>
            <a:r>
              <a:rPr lang="zh-CN" altLang="zh-CN" dirty="0"/>
              <a:t>C</a:t>
            </a:r>
            <a:r>
              <a:rPr lang="en-US" altLang="zh-CN" dirty="0" err="1"/>
              <a:t>utting</a:t>
            </a:r>
            <a:r>
              <a:rPr lang="zh-CN" altLang="en-US" dirty="0"/>
              <a:t> </a:t>
            </a:r>
            <a:r>
              <a:rPr lang="en-US" altLang="zh-CN" dirty="0"/>
              <a:t>edge</a:t>
            </a:r>
            <a:r>
              <a:rPr lang="zh-CN" altLang="en-US" dirty="0"/>
              <a:t> </a:t>
            </a:r>
            <a:r>
              <a:rPr lang="en-US" altLang="zh-CN" dirty="0"/>
              <a:t>technologies</a:t>
            </a:r>
          </a:p>
          <a:p>
            <a:r>
              <a:rPr lang="zh-CN" altLang="zh-CN" dirty="0"/>
              <a:t>T</a:t>
            </a:r>
            <a:r>
              <a:rPr lang="en-US" altLang="zh-CN" dirty="0"/>
              <a:t>his</a:t>
            </a:r>
            <a:r>
              <a:rPr lang="zh-CN" altLang="en-US" dirty="0"/>
              <a:t> </a:t>
            </a:r>
            <a:r>
              <a:rPr lang="en-US" altLang="zh-CN" dirty="0"/>
              <a:t>is</a:t>
            </a:r>
            <a:r>
              <a:rPr lang="zh-CN" altLang="en-US" dirty="0"/>
              <a:t> </a:t>
            </a:r>
            <a:r>
              <a:rPr lang="en-US" altLang="zh-CN" dirty="0"/>
              <a:t>self-</a:t>
            </a:r>
            <a:r>
              <a:rPr lang="en-US" altLang="zh-CN" dirty="0" err="1"/>
              <a:t>explanatary</a:t>
            </a:r>
            <a:r>
              <a:rPr lang="zh-CN" altLang="en-US" dirty="0"/>
              <a:t>  </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17</a:t>
            </a:fld>
            <a:endParaRPr lang="zh-CN" altLang="en-US"/>
          </a:p>
        </p:txBody>
      </p:sp>
    </p:spTree>
    <p:extLst>
      <p:ext uri="{BB962C8B-B14F-4D97-AF65-F5344CB8AC3E}">
        <p14:creationId xmlns:p14="http://schemas.microsoft.com/office/powerpoint/2010/main" val="174973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19</a:t>
            </a:fld>
            <a:endParaRPr lang="zh-CN" altLang="en-US"/>
          </a:p>
        </p:txBody>
      </p:sp>
    </p:spTree>
    <p:extLst>
      <p:ext uri="{BB962C8B-B14F-4D97-AF65-F5344CB8AC3E}">
        <p14:creationId xmlns:p14="http://schemas.microsoft.com/office/powerpoint/2010/main" val="4186373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22</a:t>
            </a:fld>
            <a:endParaRPr lang="zh-CN" altLang="en-US"/>
          </a:p>
        </p:txBody>
      </p:sp>
    </p:spTree>
    <p:extLst>
      <p:ext uri="{BB962C8B-B14F-4D97-AF65-F5344CB8AC3E}">
        <p14:creationId xmlns:p14="http://schemas.microsoft.com/office/powerpoint/2010/main" val="2301660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25</a:t>
            </a:fld>
            <a:endParaRPr lang="zh-CN" altLang="en-US"/>
          </a:p>
        </p:txBody>
      </p:sp>
    </p:spTree>
    <p:extLst>
      <p:ext uri="{BB962C8B-B14F-4D97-AF65-F5344CB8AC3E}">
        <p14:creationId xmlns:p14="http://schemas.microsoft.com/office/powerpoint/2010/main" val="2704954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AI</a:t>
            </a:r>
            <a:r>
              <a:rPr kumimoji="1" lang="zh-CN" altLang="en-US" dirty="0" smtClean="0"/>
              <a:t> </a:t>
            </a:r>
            <a:r>
              <a:rPr kumimoji="1" lang="en-US" altLang="zh-CN" dirty="0" err="1" smtClean="0"/>
              <a:t>Aritificial</a:t>
            </a:r>
            <a:r>
              <a:rPr kumimoji="1" lang="zh-CN" altLang="en-US" dirty="0" smtClean="0"/>
              <a:t> </a:t>
            </a:r>
            <a:r>
              <a:rPr kumimoji="1" lang="zh-CN" altLang="zh-CN" dirty="0" smtClean="0"/>
              <a:t>i</a:t>
            </a:r>
            <a:r>
              <a:rPr kumimoji="1" lang="en-US" altLang="zh-CN" dirty="0" err="1" smtClean="0"/>
              <a:t>ntelligence</a:t>
            </a:r>
            <a:r>
              <a:rPr kumimoji="1" lang="en-US" altLang="zh-CN" dirty="0" smtClean="0"/>
              <a:t>:</a:t>
            </a:r>
            <a:r>
              <a:rPr kumimoji="1" lang="zh-CN" altLang="en-US" dirty="0" smtClean="0"/>
              <a:t> </a:t>
            </a:r>
            <a:r>
              <a:rPr kumimoji="1" lang="en-US" altLang="zh-CN" dirty="0" smtClean="0"/>
              <a:t>Deep</a:t>
            </a:r>
            <a:r>
              <a:rPr kumimoji="1" lang="zh-CN" altLang="en-US" dirty="0" smtClean="0"/>
              <a:t> </a:t>
            </a:r>
            <a:r>
              <a:rPr kumimoji="1" lang="en-US" altLang="zh-CN" dirty="0" smtClean="0"/>
              <a:t>Learning,</a:t>
            </a:r>
            <a:r>
              <a:rPr kumimoji="1" lang="zh-CN" altLang="en-US" dirty="0" smtClean="0"/>
              <a:t> </a:t>
            </a:r>
            <a:r>
              <a:rPr kumimoji="1" lang="en-US" altLang="zh-CN" dirty="0" smtClean="0"/>
              <a:t>NLP,</a:t>
            </a:r>
            <a:r>
              <a:rPr kumimoji="1" lang="zh-CN" altLang="en-US" dirty="0" smtClean="0"/>
              <a:t> </a:t>
            </a:r>
            <a:r>
              <a:rPr kumimoji="1" lang="zh-CN" altLang="zh-CN" dirty="0" smtClean="0"/>
              <a:t>A</a:t>
            </a:r>
            <a:r>
              <a:rPr kumimoji="1" lang="en-US" altLang="zh-CN" dirty="0" smtClean="0"/>
              <a:t>/V</a:t>
            </a:r>
            <a:r>
              <a:rPr kumimoji="1" lang="zh-CN" altLang="en-US" dirty="0" smtClean="0"/>
              <a:t> </a:t>
            </a:r>
            <a:r>
              <a:rPr kumimoji="1" lang="en-US" altLang="zh-CN" dirty="0" smtClean="0"/>
              <a:t>analysis</a:t>
            </a:r>
          </a:p>
          <a:p>
            <a:r>
              <a:rPr kumimoji="1" lang="zh-CN" altLang="zh-CN" dirty="0" smtClean="0"/>
              <a:t>B</a:t>
            </a:r>
            <a:r>
              <a:rPr kumimoji="1" lang="en-US" altLang="zh-CN" dirty="0" err="1" smtClean="0"/>
              <a:t>ig</a:t>
            </a:r>
            <a:r>
              <a:rPr kumimoji="1" lang="zh-CN" altLang="en-US" dirty="0" smtClean="0"/>
              <a:t> </a:t>
            </a:r>
            <a:r>
              <a:rPr kumimoji="1" lang="en-US" altLang="zh-CN" dirty="0" smtClean="0"/>
              <a:t>Data:</a:t>
            </a:r>
            <a:r>
              <a:rPr kumimoji="1" lang="zh-CN" altLang="en-US" dirty="0" smtClean="0"/>
              <a:t> </a:t>
            </a:r>
            <a:r>
              <a:rPr kumimoji="1" lang="en-US" altLang="zh-CN" dirty="0" err="1" smtClean="0"/>
              <a:t>Destributed</a:t>
            </a:r>
            <a:r>
              <a:rPr kumimoji="1" lang="zh-CN" altLang="en-US" dirty="0" smtClean="0"/>
              <a:t> </a:t>
            </a:r>
            <a:r>
              <a:rPr kumimoji="1" lang="en-US" altLang="zh-CN" dirty="0" smtClean="0"/>
              <a:t>crawling,</a:t>
            </a:r>
            <a:r>
              <a:rPr kumimoji="1" lang="zh-CN" altLang="en-US" dirty="0" smtClean="0"/>
              <a:t> </a:t>
            </a:r>
            <a:r>
              <a:rPr kumimoji="1" lang="en-US" altLang="zh-CN" dirty="0" smtClean="0"/>
              <a:t>the</a:t>
            </a:r>
            <a:r>
              <a:rPr kumimoji="1" lang="zh-CN" altLang="en-US" dirty="0" smtClean="0"/>
              <a:t> </a:t>
            </a:r>
            <a:r>
              <a:rPr kumimoji="1" lang="en-US" altLang="zh-CN" dirty="0" smtClean="0"/>
              <a:t>biggest</a:t>
            </a:r>
            <a:r>
              <a:rPr kumimoji="1" lang="zh-CN" altLang="en-US" dirty="0" smtClean="0"/>
              <a:t> </a:t>
            </a:r>
            <a:r>
              <a:rPr kumimoji="1" lang="en-US" altLang="zh-CN" dirty="0" smtClean="0"/>
              <a:t>global</a:t>
            </a:r>
            <a:r>
              <a:rPr kumimoji="1" lang="zh-CN" altLang="en-US" dirty="0" smtClean="0"/>
              <a:t> </a:t>
            </a:r>
            <a:r>
              <a:rPr kumimoji="1" lang="en-US" altLang="zh-CN" dirty="0" smtClean="0"/>
              <a:t>multi-language</a:t>
            </a:r>
            <a:r>
              <a:rPr kumimoji="1" lang="zh-CN" altLang="en-US" dirty="0" smtClean="0"/>
              <a:t> </a:t>
            </a:r>
            <a:r>
              <a:rPr kumimoji="1" lang="en-US" altLang="zh-CN" dirty="0" smtClean="0"/>
              <a:t>media</a:t>
            </a:r>
            <a:r>
              <a:rPr kumimoji="1" lang="zh-CN" altLang="en-US" dirty="0" smtClean="0"/>
              <a:t> </a:t>
            </a:r>
            <a:r>
              <a:rPr kumimoji="1" lang="en-US" altLang="zh-CN" dirty="0" smtClean="0"/>
              <a:t>database</a:t>
            </a:r>
            <a:r>
              <a:rPr kumimoji="1" lang="zh-CN" altLang="en-US" dirty="0" smtClean="0"/>
              <a:t> </a:t>
            </a:r>
            <a:r>
              <a:rPr kumimoji="1" lang="en-US" altLang="zh-CN" dirty="0" smtClean="0"/>
              <a:t>with</a:t>
            </a:r>
            <a:r>
              <a:rPr kumimoji="1" lang="zh-CN" altLang="en-US" dirty="0" smtClean="0"/>
              <a:t> </a:t>
            </a:r>
            <a:r>
              <a:rPr kumimoji="1" lang="en-US" altLang="zh-CN" dirty="0" smtClean="0"/>
              <a:t>a</a:t>
            </a:r>
            <a:r>
              <a:rPr kumimoji="1" lang="zh-CN" altLang="en-US" dirty="0" smtClean="0"/>
              <a:t> </a:t>
            </a:r>
            <a:r>
              <a:rPr kumimoji="1" lang="en-US" altLang="zh-CN" dirty="0" smtClean="0"/>
              <a:t>data</a:t>
            </a:r>
            <a:r>
              <a:rPr kumimoji="1" lang="zh-CN" altLang="en-US" dirty="0" smtClean="0"/>
              <a:t> </a:t>
            </a:r>
            <a:r>
              <a:rPr kumimoji="1" lang="zh-CN" altLang="zh-CN" dirty="0" smtClean="0"/>
              <a:t>r</a:t>
            </a:r>
            <a:r>
              <a:rPr kumimoji="1" lang="en-US" altLang="zh-CN" dirty="0" err="1" smtClean="0"/>
              <a:t>epository</a:t>
            </a:r>
            <a:r>
              <a:rPr kumimoji="1" lang="zh-CN" altLang="en-US" dirty="0" smtClean="0"/>
              <a:t> </a:t>
            </a:r>
            <a:r>
              <a:rPr kumimoji="1" lang="zh-CN" altLang="zh-CN" dirty="0" smtClean="0"/>
              <a:t>o</a:t>
            </a:r>
            <a:r>
              <a:rPr kumimoji="1" lang="en-US" altLang="zh-CN" dirty="0" smtClean="0"/>
              <a:t>f</a:t>
            </a:r>
            <a:r>
              <a:rPr kumimoji="1" lang="zh-CN" altLang="en-US" dirty="0" smtClean="0"/>
              <a:t> </a:t>
            </a:r>
            <a:r>
              <a:rPr kumimoji="1" lang="en-US" altLang="zh-CN" dirty="0" smtClean="0"/>
              <a:t>over</a:t>
            </a:r>
            <a:r>
              <a:rPr kumimoji="1" lang="zh-CN" altLang="en-US" dirty="0" smtClean="0"/>
              <a:t> </a:t>
            </a:r>
            <a:r>
              <a:rPr kumimoji="1" lang="en-US" altLang="zh-CN" dirty="0" smtClean="0"/>
              <a:t>50PB</a:t>
            </a:r>
            <a:r>
              <a:rPr kumimoji="1" lang="zh-CN" altLang="en-US" dirty="0" smtClean="0"/>
              <a:t> </a:t>
            </a:r>
            <a:r>
              <a:rPr kumimoji="1" lang="en-US" altLang="zh-CN" dirty="0" smtClean="0"/>
              <a:t>in</a:t>
            </a:r>
            <a:r>
              <a:rPr kumimoji="1" lang="zh-CN" altLang="en-US" dirty="0" smtClean="0"/>
              <a:t> </a:t>
            </a:r>
            <a:r>
              <a:rPr kumimoji="1" lang="en-US" altLang="zh-CN" dirty="0" smtClean="0"/>
              <a:t>size.</a:t>
            </a:r>
          </a:p>
          <a:p>
            <a:r>
              <a:rPr kumimoji="1" lang="zh-CN" altLang="zh-CN" dirty="0" smtClean="0"/>
              <a:t>Ur</a:t>
            </a:r>
            <a:r>
              <a:rPr kumimoji="1" lang="en-US" altLang="zh-CN" dirty="0" err="1" smtClean="0"/>
              <a:t>unDP</a:t>
            </a:r>
            <a:r>
              <a:rPr kumimoji="1" lang="zh-CN" altLang="en-US" dirty="0" smtClean="0"/>
              <a:t> </a:t>
            </a:r>
            <a:r>
              <a:rPr kumimoji="1" lang="en-US" altLang="zh-CN" dirty="0" smtClean="0"/>
              <a:t>is</a:t>
            </a:r>
            <a:r>
              <a:rPr kumimoji="1" lang="zh-CN" altLang="en-US" dirty="0" smtClean="0"/>
              <a:t> </a:t>
            </a:r>
            <a:r>
              <a:rPr kumimoji="1" lang="en-US" altLang="zh-CN" dirty="0" smtClean="0"/>
              <a:t>the</a:t>
            </a:r>
            <a:r>
              <a:rPr kumimoji="1" lang="zh-CN" altLang="en-US" dirty="0" smtClean="0"/>
              <a:t> </a:t>
            </a:r>
            <a:r>
              <a:rPr kumimoji="1" lang="zh-CN" altLang="zh-CN" dirty="0" smtClean="0"/>
              <a:t>a</a:t>
            </a:r>
            <a:r>
              <a:rPr kumimoji="1" lang="en-US" altLang="zh-CN" dirty="0" err="1" smtClean="0"/>
              <a:t>ll</a:t>
            </a:r>
            <a:r>
              <a:rPr kumimoji="1" lang="en-US" altLang="zh-CN" dirty="0" smtClean="0"/>
              <a:t>-in-one</a:t>
            </a:r>
            <a:r>
              <a:rPr kumimoji="1" lang="zh-CN" altLang="en-US" dirty="0" smtClean="0"/>
              <a:t> </a:t>
            </a:r>
            <a:r>
              <a:rPr kumimoji="1" lang="en-US" altLang="zh-CN" dirty="0" smtClean="0"/>
              <a:t>big</a:t>
            </a:r>
            <a:r>
              <a:rPr kumimoji="1" lang="zh-CN" altLang="en-US" dirty="0" smtClean="0"/>
              <a:t> </a:t>
            </a:r>
            <a:r>
              <a:rPr kumimoji="1" lang="en-US" altLang="zh-CN" dirty="0" smtClean="0"/>
              <a:t>data</a:t>
            </a:r>
            <a:r>
              <a:rPr kumimoji="1" lang="zh-CN" altLang="en-US" dirty="0" smtClean="0"/>
              <a:t> </a:t>
            </a:r>
            <a:r>
              <a:rPr kumimoji="1" lang="en-US" altLang="zh-CN" dirty="0" smtClean="0"/>
              <a:t>processing</a:t>
            </a:r>
            <a:r>
              <a:rPr kumimoji="1" lang="zh-CN" altLang="en-US" dirty="0" smtClean="0"/>
              <a:t> </a:t>
            </a:r>
            <a:r>
              <a:rPr kumimoji="1" lang="en-US" altLang="zh-CN" dirty="0" smtClean="0"/>
              <a:t>platform.</a:t>
            </a:r>
            <a:r>
              <a:rPr kumimoji="1" lang="zh-CN" altLang="en-US" dirty="0" smtClean="0"/>
              <a:t> </a:t>
            </a:r>
            <a:r>
              <a:rPr kumimoji="1" lang="en-US" altLang="zh-CN" dirty="0" err="1" smtClean="0"/>
              <a:t>UrunExplorer</a:t>
            </a:r>
            <a:r>
              <a:rPr kumimoji="1" lang="zh-CN" altLang="en-US" dirty="0" smtClean="0"/>
              <a:t> </a:t>
            </a:r>
            <a:r>
              <a:rPr kumimoji="1" lang="en-US" altLang="zh-CN" dirty="0" smtClean="0"/>
              <a:t>is</a:t>
            </a:r>
            <a:r>
              <a:rPr kumimoji="1" lang="zh-CN" altLang="en-US" dirty="0" smtClean="0"/>
              <a:t> </a:t>
            </a:r>
            <a:r>
              <a:rPr kumimoji="1" lang="en-US" altLang="zh-CN" dirty="0" smtClean="0"/>
              <a:t>an</a:t>
            </a:r>
            <a:r>
              <a:rPr kumimoji="1" lang="zh-CN" altLang="en-US" dirty="0" smtClean="0"/>
              <a:t> </a:t>
            </a:r>
            <a:r>
              <a:rPr kumimoji="1" lang="en-US" altLang="zh-CN" dirty="0" smtClean="0"/>
              <a:t>intuitive</a:t>
            </a:r>
            <a:r>
              <a:rPr kumimoji="1" lang="zh-CN" altLang="en-US" dirty="0" smtClean="0"/>
              <a:t> </a:t>
            </a:r>
            <a:r>
              <a:rPr kumimoji="1" lang="en-US" altLang="zh-CN" dirty="0" smtClean="0"/>
              <a:t>data</a:t>
            </a:r>
            <a:r>
              <a:rPr kumimoji="1" lang="zh-CN" altLang="en-US" dirty="0" smtClean="0"/>
              <a:t> </a:t>
            </a:r>
            <a:r>
              <a:rPr kumimoji="1" lang="en-US" altLang="zh-CN" dirty="0" smtClean="0"/>
              <a:t>mining</a:t>
            </a:r>
            <a:r>
              <a:rPr kumimoji="1" lang="zh-CN" altLang="en-US" dirty="0" smtClean="0"/>
              <a:t> </a:t>
            </a:r>
            <a:r>
              <a:rPr kumimoji="1" lang="zh-CN" altLang="zh-CN" dirty="0" smtClean="0"/>
              <a:t>p</a:t>
            </a:r>
            <a:r>
              <a:rPr kumimoji="1" lang="en-US" altLang="zh-CN" dirty="0" err="1" smtClean="0"/>
              <a:t>latform</a:t>
            </a:r>
            <a:r>
              <a:rPr kumimoji="1" lang="en-US" altLang="zh-CN" dirty="0" smtClean="0"/>
              <a:t>.</a:t>
            </a:r>
            <a:r>
              <a:rPr kumimoji="1" lang="zh-CN" altLang="en-US" dirty="0" smtClean="0"/>
              <a:t> </a:t>
            </a:r>
            <a:r>
              <a:rPr kumimoji="1" lang="en-US" altLang="zh-CN" dirty="0" err="1" smtClean="0"/>
              <a:t>UrunSoon</a:t>
            </a:r>
            <a:r>
              <a:rPr kumimoji="1" lang="zh-CN" altLang="en-US" dirty="0" smtClean="0"/>
              <a:t> </a:t>
            </a:r>
            <a:r>
              <a:rPr kumimoji="1" lang="en-US" altLang="zh-CN" dirty="0" smtClean="0"/>
              <a:t>is</a:t>
            </a:r>
            <a:r>
              <a:rPr kumimoji="1" lang="zh-CN" altLang="en-US" dirty="0" smtClean="0"/>
              <a:t> </a:t>
            </a:r>
            <a:r>
              <a:rPr kumimoji="1" lang="en-US" altLang="zh-CN" dirty="0" smtClean="0"/>
              <a:t>the</a:t>
            </a:r>
            <a:r>
              <a:rPr kumimoji="1" lang="zh-CN" altLang="en-US" dirty="0" smtClean="0"/>
              <a:t> </a:t>
            </a:r>
            <a:r>
              <a:rPr kumimoji="1" lang="en-US" altLang="zh-CN" dirty="0" smtClean="0"/>
              <a:t>next-generation</a:t>
            </a:r>
            <a:r>
              <a:rPr kumimoji="1" lang="zh-CN" altLang="en-US" dirty="0" smtClean="0"/>
              <a:t> </a:t>
            </a:r>
            <a:r>
              <a:rPr kumimoji="1" lang="en-US" altLang="zh-CN" dirty="0" smtClean="0"/>
              <a:t>big</a:t>
            </a:r>
            <a:r>
              <a:rPr kumimoji="1" lang="zh-CN" altLang="en-US" dirty="0" smtClean="0"/>
              <a:t> </a:t>
            </a:r>
            <a:r>
              <a:rPr kumimoji="1" lang="en-US" altLang="zh-CN" dirty="0" smtClean="0"/>
              <a:t>data</a:t>
            </a:r>
            <a:r>
              <a:rPr kumimoji="1" lang="zh-CN" altLang="en-US" dirty="0" smtClean="0"/>
              <a:t> </a:t>
            </a:r>
            <a:r>
              <a:rPr kumimoji="1" lang="en-US" altLang="zh-CN" dirty="0" smtClean="0"/>
              <a:t>visualization</a:t>
            </a:r>
            <a:r>
              <a:rPr kumimoji="1" lang="zh-CN" altLang="en-US" dirty="0" smtClean="0"/>
              <a:t> </a:t>
            </a:r>
            <a:r>
              <a:rPr kumimoji="1" lang="zh-CN" altLang="zh-CN" dirty="0" smtClean="0"/>
              <a:t>p</a:t>
            </a:r>
            <a:r>
              <a:rPr kumimoji="1" lang="en-US" altLang="zh-CN" dirty="0" err="1" smtClean="0"/>
              <a:t>latform</a:t>
            </a:r>
            <a:r>
              <a:rPr kumimoji="1" lang="en-US" altLang="zh-CN" dirty="0" smtClean="0"/>
              <a:t>.</a:t>
            </a:r>
            <a:r>
              <a:rPr kumimoji="1" lang="zh-CN" altLang="en-US" dirty="0" smtClean="0"/>
              <a:t> </a:t>
            </a:r>
            <a:r>
              <a:rPr kumimoji="1" lang="zh-CN" altLang="zh-CN" dirty="0" smtClean="0"/>
              <a:t>A</a:t>
            </a:r>
            <a:r>
              <a:rPr kumimoji="1" lang="en-US" altLang="zh-CN" dirty="0" smtClean="0"/>
              <a:t>I-based</a:t>
            </a:r>
            <a:r>
              <a:rPr kumimoji="1" lang="zh-CN" altLang="en-US" dirty="0" smtClean="0"/>
              <a:t> </a:t>
            </a:r>
            <a:r>
              <a:rPr kumimoji="1" lang="en-US" altLang="zh-CN" dirty="0" smtClean="0"/>
              <a:t>Recommendation</a:t>
            </a:r>
            <a:r>
              <a:rPr kumimoji="1" lang="zh-CN" altLang="en-US" dirty="0" smtClean="0"/>
              <a:t> </a:t>
            </a:r>
            <a:r>
              <a:rPr kumimoji="1" lang="en-US" altLang="zh-CN" dirty="0" smtClean="0"/>
              <a:t>Engine.</a:t>
            </a:r>
            <a:r>
              <a:rPr kumimoji="1" lang="zh-CN" altLang="en-US" dirty="0" smtClean="0"/>
              <a:t> </a:t>
            </a:r>
            <a:r>
              <a:rPr kumimoji="1" lang="en-US" altLang="zh-CN" dirty="0" smtClean="0"/>
              <a:t>Big-data</a:t>
            </a:r>
            <a:r>
              <a:rPr kumimoji="1" lang="zh-CN" altLang="en-US" dirty="0" smtClean="0"/>
              <a:t> </a:t>
            </a:r>
            <a:r>
              <a:rPr kumimoji="1" lang="en-US" altLang="zh-CN" dirty="0" smtClean="0"/>
              <a:t>Search</a:t>
            </a:r>
            <a:r>
              <a:rPr kumimoji="1" lang="zh-CN" altLang="en-US" dirty="0" smtClean="0"/>
              <a:t> </a:t>
            </a:r>
            <a:r>
              <a:rPr kumimoji="1" lang="en-US" altLang="zh-CN" dirty="0" smtClean="0"/>
              <a:t>Engine,</a:t>
            </a:r>
            <a:r>
              <a:rPr kumimoji="1" lang="zh-CN" altLang="en-US" dirty="0" smtClean="0"/>
              <a:t> </a:t>
            </a:r>
            <a:r>
              <a:rPr kumimoji="1" lang="en-US" altLang="zh-CN" dirty="0" smtClean="0"/>
              <a:t>Big</a:t>
            </a:r>
            <a:r>
              <a:rPr kumimoji="1" lang="zh-CN" altLang="en-US" dirty="0" smtClean="0"/>
              <a:t> </a:t>
            </a:r>
            <a:r>
              <a:rPr kumimoji="1" lang="en-US" altLang="zh-CN" dirty="0" smtClean="0"/>
              <a:t>data</a:t>
            </a:r>
            <a:r>
              <a:rPr kumimoji="1" lang="zh-CN" altLang="en-US" dirty="0" smtClean="0"/>
              <a:t> </a:t>
            </a:r>
            <a:r>
              <a:rPr kumimoji="1" lang="en-US" altLang="zh-CN" dirty="0" smtClean="0"/>
              <a:t>security</a:t>
            </a:r>
            <a:r>
              <a:rPr kumimoji="1" lang="zh-CN" altLang="en-US" dirty="0" smtClean="0"/>
              <a:t>, </a:t>
            </a:r>
            <a:r>
              <a:rPr kumimoji="1" lang="en-US" altLang="zh-CN" dirty="0" smtClean="0"/>
              <a:t>and</a:t>
            </a:r>
            <a:r>
              <a:rPr kumimoji="1" lang="zh-CN" altLang="en-US" dirty="0" smtClean="0"/>
              <a:t> </a:t>
            </a:r>
            <a:r>
              <a:rPr kumimoji="1" lang="en-US" altLang="zh-CN" dirty="0" smtClean="0"/>
              <a:t>big</a:t>
            </a:r>
            <a:r>
              <a:rPr kumimoji="1" lang="zh-CN" altLang="en-US" dirty="0" smtClean="0"/>
              <a:t> </a:t>
            </a:r>
            <a:r>
              <a:rPr kumimoji="1" lang="en-US" altLang="zh-CN" dirty="0" smtClean="0"/>
              <a:t>data</a:t>
            </a:r>
            <a:r>
              <a:rPr kumimoji="1" lang="zh-CN" altLang="en-US" dirty="0" smtClean="0"/>
              <a:t> </a:t>
            </a:r>
            <a:r>
              <a:rPr kumimoji="1" lang="zh-CN" altLang="zh-CN" dirty="0" smtClean="0"/>
              <a:t>i</a:t>
            </a:r>
            <a:r>
              <a:rPr kumimoji="1" lang="en-US" altLang="zh-CN" dirty="0" smtClean="0"/>
              <a:t>n-a-box</a:t>
            </a:r>
            <a:r>
              <a:rPr kumimoji="1" lang="zh-CN" altLang="en-US" dirty="0" smtClean="0"/>
              <a:t> </a:t>
            </a:r>
            <a:r>
              <a:rPr kumimoji="1" lang="en-US" altLang="zh-CN" dirty="0" smtClean="0"/>
              <a:t>solution.</a:t>
            </a:r>
          </a:p>
          <a:p>
            <a:endParaRPr kumimoji="1" lang="en-US" altLang="zh-CN" dirty="0" smtClean="0"/>
          </a:p>
          <a:p>
            <a:r>
              <a:rPr kumimoji="1" lang="zh-CN" altLang="zh-CN" dirty="0" smtClean="0"/>
              <a:t>C</a:t>
            </a:r>
            <a:r>
              <a:rPr kumimoji="1" lang="en-US" altLang="zh-CN" dirty="0" smtClean="0"/>
              <a:t>loud:</a:t>
            </a:r>
            <a:r>
              <a:rPr kumimoji="1" lang="zh-CN" altLang="en-US" dirty="0" smtClean="0"/>
              <a:t> </a:t>
            </a:r>
            <a:r>
              <a:rPr kumimoji="1" lang="en-US" altLang="zh-CN" dirty="0" smtClean="0"/>
              <a:t>virtualization</a:t>
            </a:r>
            <a:r>
              <a:rPr kumimoji="1" lang="zh-CN" altLang="en-US" dirty="0" smtClean="0"/>
              <a:t> </a:t>
            </a:r>
            <a:r>
              <a:rPr kumimoji="1" lang="en-US" altLang="zh-CN" dirty="0" smtClean="0"/>
              <a:t>platform,</a:t>
            </a:r>
            <a:r>
              <a:rPr kumimoji="1" lang="zh-CN" altLang="en-US" dirty="0" smtClean="0"/>
              <a:t> </a:t>
            </a:r>
            <a:r>
              <a:rPr kumimoji="1" lang="en-US" altLang="zh-CN" dirty="0" smtClean="0"/>
              <a:t>private</a:t>
            </a:r>
            <a:r>
              <a:rPr kumimoji="1" lang="zh-CN" altLang="en-US" dirty="0" smtClean="0"/>
              <a:t> </a:t>
            </a:r>
            <a:r>
              <a:rPr kumimoji="1" lang="en-US" altLang="zh-CN" dirty="0" smtClean="0"/>
              <a:t>cloud,</a:t>
            </a:r>
            <a:r>
              <a:rPr kumimoji="1" lang="zh-CN" altLang="en-US" dirty="0" smtClean="0"/>
              <a:t> </a:t>
            </a:r>
            <a:r>
              <a:rPr kumimoji="1" lang="en-US" altLang="zh-CN" dirty="0" smtClean="0"/>
              <a:t>public</a:t>
            </a:r>
            <a:r>
              <a:rPr kumimoji="1" lang="zh-CN" altLang="en-US" dirty="0" smtClean="0"/>
              <a:t> </a:t>
            </a:r>
            <a:r>
              <a:rPr kumimoji="1" lang="en-US" altLang="zh-CN" dirty="0" smtClean="0"/>
              <a:t>cloud,</a:t>
            </a:r>
            <a:r>
              <a:rPr kumimoji="1" lang="zh-CN" altLang="en-US" dirty="0" smtClean="0"/>
              <a:t> </a:t>
            </a:r>
            <a:r>
              <a:rPr kumimoji="1" lang="en-US" altLang="zh-CN" dirty="0" smtClean="0"/>
              <a:t>cloud</a:t>
            </a:r>
            <a:r>
              <a:rPr kumimoji="1" lang="zh-CN" altLang="en-US" dirty="0" smtClean="0"/>
              <a:t> </a:t>
            </a:r>
            <a:r>
              <a:rPr kumimoji="1" lang="en-US" altLang="zh-CN" dirty="0" smtClean="0"/>
              <a:t>desktop</a:t>
            </a:r>
          </a:p>
          <a:p>
            <a:endParaRPr kumimoji="1" lang="en-US" altLang="zh-CN" dirty="0" smtClean="0"/>
          </a:p>
          <a:p>
            <a:r>
              <a:rPr kumimoji="1" lang="en-US" altLang="zh-CN" dirty="0" err="1" smtClean="0"/>
              <a:t>Engerprise</a:t>
            </a:r>
            <a:r>
              <a:rPr kumimoji="1" lang="zh-CN" altLang="en-US" dirty="0" smtClean="0"/>
              <a:t>-</a:t>
            </a:r>
            <a:r>
              <a:rPr kumimoji="1" lang="en-US" altLang="zh-CN" dirty="0" smtClean="0"/>
              <a:t>level</a:t>
            </a:r>
            <a:r>
              <a:rPr kumimoji="1" lang="zh-CN" altLang="en-US" dirty="0" smtClean="0"/>
              <a:t> </a:t>
            </a:r>
            <a:r>
              <a:rPr kumimoji="1" lang="zh-CN" altLang="zh-CN" dirty="0" smtClean="0"/>
              <a:t>S</a:t>
            </a:r>
            <a:r>
              <a:rPr kumimoji="1" lang="en-US" altLang="zh-CN" dirty="0" err="1" smtClean="0"/>
              <a:t>oftware</a:t>
            </a:r>
            <a:r>
              <a:rPr kumimoji="1" lang="zh-CN" altLang="en-US" dirty="0" smtClean="0"/>
              <a:t> </a:t>
            </a:r>
            <a:r>
              <a:rPr kumimoji="1" lang="en-US" altLang="zh-CN" dirty="0" smtClean="0"/>
              <a:t>Development:</a:t>
            </a:r>
            <a:r>
              <a:rPr kumimoji="1" lang="zh-CN" altLang="en-US" dirty="0" smtClean="0"/>
              <a:t> </a:t>
            </a:r>
            <a:r>
              <a:rPr kumimoji="1" lang="zh-CN" altLang="zh-CN" dirty="0" smtClean="0"/>
              <a:t>u</a:t>
            </a:r>
            <a:r>
              <a:rPr kumimoji="1" lang="en-US" altLang="zh-CN" dirty="0" err="1" smtClean="0"/>
              <a:t>Dev</a:t>
            </a:r>
            <a:r>
              <a:rPr kumimoji="1" lang="zh-CN" altLang="en-US" dirty="0" smtClean="0"/>
              <a:t> </a:t>
            </a:r>
            <a:r>
              <a:rPr kumimoji="1" lang="en-US" altLang="zh-CN" dirty="0" smtClean="0"/>
              <a:t>is</a:t>
            </a:r>
            <a:r>
              <a:rPr kumimoji="1" lang="zh-CN" altLang="en-US" dirty="0" smtClean="0"/>
              <a:t> </a:t>
            </a:r>
            <a:r>
              <a:rPr kumimoji="1" lang="zh-CN" altLang="zh-CN" dirty="0" smtClean="0"/>
              <a:t>a</a:t>
            </a:r>
            <a:r>
              <a:rPr kumimoji="1" lang="zh-CN" altLang="en-US" dirty="0" smtClean="0"/>
              <a:t> </a:t>
            </a:r>
            <a:r>
              <a:rPr kumimoji="1" lang="en-US" altLang="zh-CN" dirty="0" smtClean="0"/>
              <a:t>revolutionary</a:t>
            </a:r>
            <a:r>
              <a:rPr kumimoji="1" lang="zh-CN" altLang="en-US" dirty="0" smtClean="0"/>
              <a:t> </a:t>
            </a:r>
            <a:r>
              <a:rPr kumimoji="1" lang="en-US" altLang="zh-CN" dirty="0" smtClean="0"/>
              <a:t>automatic</a:t>
            </a:r>
            <a:r>
              <a:rPr kumimoji="1" lang="zh-CN" altLang="en-US" dirty="0" smtClean="0"/>
              <a:t> </a:t>
            </a:r>
            <a:r>
              <a:rPr kumimoji="1" lang="en-US" altLang="zh-CN" dirty="0" smtClean="0"/>
              <a:t>software</a:t>
            </a:r>
            <a:r>
              <a:rPr kumimoji="1" lang="zh-CN" altLang="en-US" dirty="0" smtClean="0"/>
              <a:t> </a:t>
            </a:r>
            <a:r>
              <a:rPr kumimoji="1" lang="en-US" altLang="zh-CN" dirty="0" smtClean="0"/>
              <a:t>generation</a:t>
            </a:r>
            <a:r>
              <a:rPr kumimoji="1" lang="zh-CN" altLang="en-US" dirty="0" smtClean="0"/>
              <a:t> </a:t>
            </a:r>
            <a:r>
              <a:rPr kumimoji="1" lang="en-US" altLang="zh-CN" dirty="0" smtClean="0"/>
              <a:t>methodology</a:t>
            </a:r>
            <a:r>
              <a:rPr kumimoji="1" lang="zh-CN" altLang="en-US" dirty="0" smtClean="0"/>
              <a:t> </a:t>
            </a:r>
            <a:r>
              <a:rPr kumimoji="1" lang="en-US" altLang="zh-CN" dirty="0" smtClean="0"/>
              <a:t>and</a:t>
            </a:r>
            <a:r>
              <a:rPr kumimoji="1" lang="zh-CN" altLang="en-US" dirty="0" smtClean="0"/>
              <a:t> </a:t>
            </a:r>
            <a:r>
              <a:rPr kumimoji="1" lang="en-US" altLang="zh-CN" dirty="0" smtClean="0"/>
              <a:t>platform.</a:t>
            </a:r>
          </a:p>
          <a:p>
            <a:endParaRPr kumimoji="1" lang="en-US" altLang="zh-CN" dirty="0" smtClean="0"/>
          </a:p>
          <a:p>
            <a:r>
              <a:rPr kumimoji="1" lang="zh-CN" altLang="zh-CN" dirty="0" smtClean="0"/>
              <a:t>U</a:t>
            </a:r>
            <a:r>
              <a:rPr kumimoji="1" lang="en-US" altLang="zh-CN" dirty="0" err="1" smtClean="0"/>
              <a:t>nrun</a:t>
            </a:r>
            <a:endParaRPr kumimoji="1" lang="zh-CN" altLang="en-US" dirty="0"/>
          </a:p>
        </p:txBody>
      </p:sp>
      <p:sp>
        <p:nvSpPr>
          <p:cNvPr id="4" name="幻灯片编号占位符 3"/>
          <p:cNvSpPr>
            <a:spLocks noGrp="1"/>
          </p:cNvSpPr>
          <p:nvPr>
            <p:ph type="sldNum" sz="quarter" idx="10"/>
          </p:nvPr>
        </p:nvSpPr>
        <p:spPr/>
        <p:txBody>
          <a:bodyPr/>
          <a:lstStyle/>
          <a:p>
            <a:fld id="{D17AAF92-9655-4769-93B7-33BF31DF09FB}" type="slidenum">
              <a:rPr lang="zh-CN" altLang="en-US" smtClean="0"/>
              <a:t>3</a:t>
            </a:fld>
            <a:endParaRPr lang="zh-CN" altLang="en-US"/>
          </a:p>
        </p:txBody>
      </p:sp>
    </p:spTree>
    <p:extLst>
      <p:ext uri="{BB962C8B-B14F-4D97-AF65-F5344CB8AC3E}">
        <p14:creationId xmlns:p14="http://schemas.microsoft.com/office/powerpoint/2010/main" val="29099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A</a:t>
            </a:r>
            <a:r>
              <a:rPr lang="en-US" altLang="zh-CN" dirty="0" err="1" smtClean="0"/>
              <a:t>ll</a:t>
            </a:r>
            <a:r>
              <a:rPr lang="zh-CN" altLang="en-US" dirty="0" smtClean="0"/>
              <a:t> </a:t>
            </a:r>
            <a:r>
              <a:rPr lang="en-US" altLang="zh-CN" dirty="0" smtClean="0"/>
              <a:t>sorts</a:t>
            </a:r>
            <a:r>
              <a:rPr lang="zh-CN" altLang="en-US" dirty="0" smtClean="0"/>
              <a:t> </a:t>
            </a:r>
            <a:r>
              <a:rPr lang="en-US" altLang="zh-CN" dirty="0" smtClean="0"/>
              <a:t>of</a:t>
            </a:r>
            <a:r>
              <a:rPr lang="zh-CN" altLang="en-US" dirty="0" smtClean="0"/>
              <a:t> </a:t>
            </a:r>
            <a:r>
              <a:rPr lang="en-US" altLang="zh-CN" dirty="0" smtClean="0"/>
              <a:t>honors</a:t>
            </a:r>
            <a:r>
              <a:rPr lang="zh-CN" altLang="en-US" dirty="0" smtClean="0"/>
              <a:t> </a:t>
            </a:r>
            <a:r>
              <a:rPr lang="en-US" altLang="zh-CN" dirty="0" smtClean="0"/>
              <a:t>and</a:t>
            </a:r>
            <a:r>
              <a:rPr lang="zh-CN" altLang="en-US" dirty="0" smtClean="0"/>
              <a:t> </a:t>
            </a:r>
            <a:r>
              <a:rPr lang="zh-CN" altLang="zh-CN" dirty="0" smtClean="0"/>
              <a:t>q</a:t>
            </a:r>
            <a:r>
              <a:rPr lang="en-US" altLang="zh-CN" dirty="0" err="1" smtClean="0"/>
              <a:t>ualifications</a:t>
            </a:r>
            <a:r>
              <a:rPr lang="en-US" altLang="zh-CN" dirty="0" smtClean="0"/>
              <a:t>,</a:t>
            </a:r>
            <a:r>
              <a:rPr lang="zh-CN" altLang="en-US" dirty="0" smtClean="0"/>
              <a:t> </a:t>
            </a:r>
            <a:r>
              <a:rPr lang="en-US" altLang="zh-CN" dirty="0" smtClean="0"/>
              <a:t>among</a:t>
            </a:r>
            <a:r>
              <a:rPr lang="zh-CN" altLang="en-US" dirty="0" smtClean="0"/>
              <a:t> </a:t>
            </a:r>
            <a:r>
              <a:rPr lang="en-US" altLang="zh-CN" dirty="0" smtClean="0"/>
              <a:t>them</a:t>
            </a:r>
            <a:r>
              <a:rPr lang="zh-CN" altLang="en-US" dirty="0" smtClean="0"/>
              <a:t> </a:t>
            </a:r>
            <a:r>
              <a:rPr lang="en-US" altLang="zh-CN" dirty="0" smtClean="0"/>
              <a:t>the</a:t>
            </a:r>
            <a:r>
              <a:rPr lang="zh-CN" altLang="en-US" dirty="0" smtClean="0"/>
              <a:t> </a:t>
            </a:r>
            <a:r>
              <a:rPr lang="en-US" altLang="zh-CN" dirty="0" smtClean="0"/>
              <a:t>CMMI3</a:t>
            </a:r>
            <a:r>
              <a:rPr lang="zh-CN" altLang="en-US" dirty="0" smtClean="0"/>
              <a:t> </a:t>
            </a:r>
            <a:r>
              <a:rPr lang="en-US" altLang="zh-CN" dirty="0" smtClean="0"/>
              <a:t>compliance</a:t>
            </a:r>
            <a:r>
              <a:rPr lang="zh-CN" altLang="en-US" dirty="0" smtClean="0"/>
              <a:t> </a:t>
            </a:r>
            <a:r>
              <a:rPr lang="en-US" altLang="zh-CN" dirty="0" smtClean="0"/>
              <a:t>and</a:t>
            </a:r>
            <a:r>
              <a:rPr lang="zh-CN" altLang="en-US" dirty="0" smtClean="0"/>
              <a:t> </a:t>
            </a:r>
            <a:r>
              <a:rPr lang="en-US" altLang="zh-CN" dirty="0" smtClean="0"/>
              <a:t>IS</a:t>
            </a:r>
            <a:r>
              <a:rPr lang="zh-CN" altLang="en-US" dirty="0" smtClean="0"/>
              <a:t>O </a:t>
            </a:r>
            <a:r>
              <a:rPr lang="en-US" altLang="zh-CN" dirty="0" smtClean="0"/>
              <a:t>20000</a:t>
            </a:r>
            <a:r>
              <a:rPr lang="zh-CN" altLang="en-US" dirty="0" smtClean="0"/>
              <a:t> </a:t>
            </a:r>
            <a:r>
              <a:rPr lang="en-US" altLang="zh-CN" dirty="0" smtClean="0"/>
              <a:t>and</a:t>
            </a:r>
            <a:r>
              <a:rPr lang="zh-CN" altLang="en-US" dirty="0" smtClean="0"/>
              <a:t> </a:t>
            </a:r>
            <a:r>
              <a:rPr lang="en-US" altLang="zh-CN" dirty="0" smtClean="0"/>
              <a:t>ISO</a:t>
            </a:r>
            <a:r>
              <a:rPr lang="zh-CN" altLang="en-US" dirty="0" smtClean="0"/>
              <a:t> </a:t>
            </a:r>
            <a:r>
              <a:rPr lang="zh-CN" altLang="zh-CN" dirty="0" smtClean="0"/>
              <a:t>2</a:t>
            </a:r>
            <a:r>
              <a:rPr lang="en-US" altLang="zh-CN" dirty="0" smtClean="0"/>
              <a:t>7001</a:t>
            </a:r>
            <a:r>
              <a:rPr lang="zh-CN" altLang="en-US" dirty="0" smtClean="0"/>
              <a:t>, </a:t>
            </a:r>
            <a:r>
              <a:rPr lang="en-US" altLang="zh-CN" dirty="0" smtClean="0"/>
              <a:t>ISO</a:t>
            </a:r>
            <a:r>
              <a:rPr lang="zh-CN" altLang="en-US" dirty="0" smtClean="0"/>
              <a:t> </a:t>
            </a:r>
            <a:r>
              <a:rPr lang="en-US" altLang="zh-CN" dirty="0" smtClean="0"/>
              <a:t>9001</a:t>
            </a:r>
            <a:r>
              <a:rPr lang="zh-CN" altLang="en-US" dirty="0" smtClean="0"/>
              <a:t> </a:t>
            </a:r>
            <a:r>
              <a:rPr lang="en-US" altLang="zh-CN" dirty="0" smtClean="0"/>
              <a:t>form</a:t>
            </a:r>
            <a:r>
              <a:rPr lang="zh-CN" altLang="en-US" dirty="0" smtClean="0"/>
              <a:t> </a:t>
            </a:r>
            <a:r>
              <a:rPr lang="en-US" altLang="zh-CN" dirty="0" smtClean="0"/>
              <a:t>information</a:t>
            </a:r>
            <a:r>
              <a:rPr lang="zh-CN" altLang="en-US" dirty="0" smtClean="0"/>
              <a:t> </a:t>
            </a:r>
            <a:r>
              <a:rPr lang="en-US" altLang="zh-CN" dirty="0" smtClean="0"/>
              <a:t>project</a:t>
            </a:r>
            <a:r>
              <a:rPr lang="zh-CN" altLang="en-US" dirty="0" smtClean="0"/>
              <a:t> </a:t>
            </a:r>
            <a:r>
              <a:rPr lang="en-US" altLang="zh-CN" dirty="0" smtClean="0"/>
              <a:t>management</a:t>
            </a:r>
            <a:r>
              <a:rPr lang="zh-CN" altLang="zh-CN" dirty="0" smtClean="0"/>
              <a:t>,</a:t>
            </a:r>
            <a:r>
              <a:rPr lang="zh-CN" altLang="en-US" dirty="0" smtClean="0"/>
              <a:t> </a:t>
            </a:r>
            <a:r>
              <a:rPr lang="en-US" altLang="zh-CN" dirty="0" smtClean="0"/>
              <a:t>security</a:t>
            </a:r>
            <a:r>
              <a:rPr lang="zh-CN" altLang="en-US" dirty="0" smtClean="0"/>
              <a:t> </a:t>
            </a:r>
            <a:r>
              <a:rPr lang="en-US" altLang="zh-CN" dirty="0" smtClean="0"/>
              <a:t>and</a:t>
            </a:r>
            <a:r>
              <a:rPr lang="zh-CN" altLang="en-US" dirty="0" smtClean="0"/>
              <a:t> </a:t>
            </a:r>
            <a:r>
              <a:rPr lang="en-US" altLang="zh-CN" dirty="0" smtClean="0"/>
              <a:t>quality</a:t>
            </a:r>
            <a:r>
              <a:rPr lang="zh-CN" altLang="en-US" dirty="0" smtClean="0"/>
              <a:t> </a:t>
            </a:r>
            <a:r>
              <a:rPr lang="en-US" altLang="zh-CN" dirty="0" smtClean="0"/>
              <a:t>control.</a:t>
            </a:r>
            <a:r>
              <a:rPr lang="zh-CN" altLang="en-US" dirty="0" smtClean="0"/>
              <a:t> </a:t>
            </a:r>
            <a:r>
              <a:rPr lang="en-US" altLang="zh-CN" dirty="0" smtClean="0"/>
              <a:t>A</a:t>
            </a:r>
            <a:r>
              <a:rPr lang="zh-CN" altLang="en-US" dirty="0" smtClean="0"/>
              <a:t>A</a:t>
            </a:r>
            <a:r>
              <a:rPr lang="en-US" altLang="zh-CN" dirty="0" smtClean="0"/>
              <a:t>A</a:t>
            </a:r>
            <a:r>
              <a:rPr lang="zh-CN" altLang="en-US" dirty="0" smtClean="0"/>
              <a:t> </a:t>
            </a:r>
            <a:r>
              <a:rPr lang="zh-CN" altLang="zh-CN" dirty="0" smtClean="0"/>
              <a:t>g</a:t>
            </a:r>
            <a:r>
              <a:rPr lang="en-US" altLang="zh-CN" dirty="0" err="1" smtClean="0"/>
              <a:t>rading</a:t>
            </a:r>
            <a:r>
              <a:rPr lang="zh-CN" altLang="en-US" dirty="0" smtClean="0"/>
              <a:t> </a:t>
            </a:r>
            <a:r>
              <a:rPr lang="en-US" altLang="zh-CN" dirty="0" smtClean="0"/>
              <a:t>for</a:t>
            </a:r>
            <a:r>
              <a:rPr lang="zh-CN" altLang="en-US" dirty="0" smtClean="0"/>
              <a:t> </a:t>
            </a:r>
            <a:r>
              <a:rPr lang="en-US" altLang="zh-CN" dirty="0" smtClean="0"/>
              <a:t>enterprise</a:t>
            </a:r>
            <a:r>
              <a:rPr lang="zh-CN" altLang="en-US" dirty="0" smtClean="0"/>
              <a:t> </a:t>
            </a:r>
            <a:r>
              <a:rPr lang="zh-CN" altLang="zh-CN" dirty="0" smtClean="0"/>
              <a:t>c</a:t>
            </a:r>
            <a:r>
              <a:rPr lang="en-US" altLang="zh-CN" dirty="0" err="1" smtClean="0"/>
              <a:t>redibility</a:t>
            </a:r>
            <a:r>
              <a:rPr lang="zh-CN" altLang="en-US" dirty="0" smtClean="0"/>
              <a:t>. </a:t>
            </a:r>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4</a:t>
            </a:fld>
            <a:endParaRPr lang="zh-CN" altLang="en-US"/>
          </a:p>
        </p:txBody>
      </p:sp>
    </p:spTree>
    <p:extLst>
      <p:ext uri="{BB962C8B-B14F-4D97-AF65-F5344CB8AC3E}">
        <p14:creationId xmlns:p14="http://schemas.microsoft.com/office/powerpoint/2010/main" val="110864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zh-CN" altLang="en-US" dirty="0" smtClean="0"/>
              <a:t> </a:t>
            </a:r>
            <a:r>
              <a:rPr lang="en-US" altLang="zh-CN" dirty="0" smtClean="0"/>
              <a:t>national</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Summit</a:t>
            </a:r>
            <a:r>
              <a:rPr lang="zh-CN" altLang="en-US" dirty="0" smtClean="0"/>
              <a:t> </a:t>
            </a:r>
            <a:r>
              <a:rPr lang="en-US" altLang="zh-CN" dirty="0" smtClean="0"/>
              <a:t>2016</a:t>
            </a:r>
            <a:r>
              <a:rPr lang="zh-CN" altLang="en-US" dirty="0" smtClean="0"/>
              <a:t> </a:t>
            </a:r>
            <a:r>
              <a:rPr lang="en-US" altLang="zh-CN" dirty="0" smtClean="0"/>
              <a:t>in</a:t>
            </a:r>
            <a:r>
              <a:rPr lang="zh-CN" altLang="en-US" dirty="0" smtClean="0"/>
              <a:t> </a:t>
            </a:r>
            <a:r>
              <a:rPr lang="en-US" altLang="zh-CN" dirty="0" smtClean="0"/>
              <a:t>Guangzhou</a:t>
            </a:r>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5</a:t>
            </a:fld>
            <a:endParaRPr lang="zh-CN" altLang="en-US"/>
          </a:p>
        </p:txBody>
      </p:sp>
    </p:spTree>
    <p:extLst>
      <p:ext uri="{BB962C8B-B14F-4D97-AF65-F5344CB8AC3E}">
        <p14:creationId xmlns:p14="http://schemas.microsoft.com/office/powerpoint/2010/main" val="415021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Various</a:t>
            </a:r>
            <a:r>
              <a:rPr lang="zh-CN" altLang="en-US" dirty="0" smtClean="0"/>
              <a:t> </a:t>
            </a:r>
            <a:r>
              <a:rPr lang="en-US" altLang="zh-CN" dirty="0" err="1" smtClean="0"/>
              <a:t>announcemnts</a:t>
            </a:r>
            <a:r>
              <a:rPr lang="zh-CN" altLang="en-US" dirty="0" smtClean="0"/>
              <a:t> </a:t>
            </a:r>
            <a:r>
              <a:rPr lang="en-US" altLang="zh-CN" dirty="0" smtClean="0"/>
              <a:t>and</a:t>
            </a:r>
            <a:r>
              <a:rPr lang="zh-CN" altLang="en-US" dirty="0" smtClean="0"/>
              <a:t> </a:t>
            </a:r>
            <a:r>
              <a:rPr lang="en-US" altLang="zh-CN" dirty="0" smtClean="0"/>
              <a:t>showcases</a:t>
            </a:r>
            <a:r>
              <a:rPr lang="zh-CN" altLang="en-US" dirty="0" smtClean="0"/>
              <a:t> </a:t>
            </a:r>
            <a:r>
              <a:rPr lang="en-US" altLang="zh-CN" dirty="0" smtClean="0"/>
              <a:t>of</a:t>
            </a:r>
            <a:r>
              <a:rPr lang="zh-CN" altLang="en-US" dirty="0" smtClean="0"/>
              <a:t> </a:t>
            </a:r>
            <a:r>
              <a:rPr lang="en-US" altLang="zh-CN" dirty="0" smtClean="0"/>
              <a:t>new</a:t>
            </a:r>
            <a:r>
              <a:rPr lang="zh-CN" altLang="en-US" dirty="0" smtClean="0"/>
              <a:t> </a:t>
            </a:r>
            <a:r>
              <a:rPr lang="zh-CN" altLang="zh-CN" dirty="0" smtClean="0"/>
              <a:t>p</a:t>
            </a:r>
            <a:r>
              <a:rPr lang="en-US" altLang="zh-CN" dirty="0" err="1" smtClean="0"/>
              <a:t>roducts</a:t>
            </a:r>
            <a:r>
              <a:rPr lang="en-US" altLang="zh-CN" dirty="0" smtClean="0"/>
              <a:t>,</a:t>
            </a:r>
            <a:r>
              <a:rPr lang="zh-CN" altLang="en-US" dirty="0" smtClean="0"/>
              <a:t> </a:t>
            </a:r>
            <a:r>
              <a:rPr lang="en-US" altLang="zh-CN" dirty="0" smtClean="0"/>
              <a:t>services</a:t>
            </a:r>
            <a:r>
              <a:rPr lang="zh-CN" altLang="en-US" dirty="0" smtClean="0"/>
              <a:t> </a:t>
            </a:r>
            <a:r>
              <a:rPr lang="en-US" altLang="zh-CN" dirty="0" smtClean="0"/>
              <a:t>and</a:t>
            </a:r>
            <a:r>
              <a:rPr lang="zh-CN" altLang="en-US" dirty="0" smtClean="0"/>
              <a:t> </a:t>
            </a:r>
            <a:r>
              <a:rPr lang="zh-CN" altLang="zh-CN" dirty="0" smtClean="0"/>
              <a:t>p</a:t>
            </a:r>
            <a:r>
              <a:rPr lang="en-US" altLang="zh-CN" dirty="0" err="1" smtClean="0"/>
              <a:t>artnership</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6</a:t>
            </a:fld>
            <a:endParaRPr lang="zh-CN" altLang="en-US"/>
          </a:p>
        </p:txBody>
      </p:sp>
    </p:spTree>
    <p:extLst>
      <p:ext uri="{BB962C8B-B14F-4D97-AF65-F5344CB8AC3E}">
        <p14:creationId xmlns:p14="http://schemas.microsoft.com/office/powerpoint/2010/main" val="425385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Vi</a:t>
            </a:r>
            <a:r>
              <a:rPr lang="en-US" altLang="zh-CN" dirty="0" err="1" smtClean="0"/>
              <a:t>rtualization</a:t>
            </a:r>
            <a:r>
              <a:rPr lang="zh-CN" altLang="en-US" dirty="0" smtClean="0"/>
              <a:t> </a:t>
            </a:r>
            <a:r>
              <a:rPr lang="en-US" altLang="zh-CN" dirty="0" smtClean="0"/>
              <a:t>and</a:t>
            </a:r>
            <a:r>
              <a:rPr lang="zh-CN" altLang="en-US" dirty="0" smtClean="0"/>
              <a:t> </a:t>
            </a:r>
            <a:r>
              <a:rPr lang="en-US" altLang="zh-CN" dirty="0" smtClean="0"/>
              <a:t>cloud</a:t>
            </a:r>
            <a:r>
              <a:rPr lang="zh-CN" altLang="en-US" dirty="0" smtClean="0"/>
              <a:t> </a:t>
            </a:r>
            <a:r>
              <a:rPr lang="en-US" altLang="zh-CN" dirty="0" smtClean="0"/>
              <a:t>desktop</a:t>
            </a:r>
          </a:p>
          <a:p>
            <a:r>
              <a:rPr lang="zh-CN" altLang="zh-CN" dirty="0" smtClean="0"/>
              <a:t>D</a:t>
            </a:r>
            <a:r>
              <a:rPr lang="en-US" altLang="zh-CN" dirty="0" err="1" smtClean="0"/>
              <a:t>ata</a:t>
            </a:r>
            <a:r>
              <a:rPr lang="zh-CN" altLang="en-US" dirty="0" smtClean="0"/>
              <a:t> </a:t>
            </a:r>
            <a:r>
              <a:rPr lang="en-US" altLang="zh-CN" dirty="0" smtClean="0"/>
              <a:t>crawling,</a:t>
            </a:r>
            <a:r>
              <a:rPr lang="zh-CN" altLang="en-US" dirty="0" smtClean="0"/>
              <a:t> </a:t>
            </a:r>
            <a:r>
              <a:rPr lang="en-US" altLang="zh-CN" dirty="0" smtClean="0"/>
              <a:t>processing,</a:t>
            </a:r>
            <a:r>
              <a:rPr lang="zh-CN" altLang="en-US" dirty="0" smtClean="0"/>
              <a:t> </a:t>
            </a:r>
            <a:r>
              <a:rPr lang="en-US" altLang="zh-CN" dirty="0" smtClean="0"/>
              <a:t>analysis</a:t>
            </a:r>
            <a:r>
              <a:rPr lang="zh-CN" altLang="en-US" dirty="0" smtClean="0"/>
              <a:t> </a:t>
            </a:r>
            <a:r>
              <a:rPr lang="en-US" altLang="zh-CN" dirty="0" smtClean="0"/>
              <a:t>and</a:t>
            </a:r>
            <a:r>
              <a:rPr lang="zh-CN" altLang="en-US" dirty="0" smtClean="0"/>
              <a:t> </a:t>
            </a:r>
            <a:r>
              <a:rPr lang="en-US" altLang="zh-CN" dirty="0" smtClean="0"/>
              <a:t>visualization</a:t>
            </a:r>
          </a:p>
          <a:p>
            <a:r>
              <a:rPr lang="zh-CN" altLang="zh-CN" dirty="0" smtClean="0"/>
              <a:t>P</a:t>
            </a:r>
            <a:r>
              <a:rPr lang="en-US" altLang="zh-CN" dirty="0" err="1" smtClean="0"/>
              <a:t>ersonalized</a:t>
            </a:r>
            <a:r>
              <a:rPr lang="zh-CN" altLang="en-US" dirty="0" smtClean="0"/>
              <a:t> </a:t>
            </a:r>
            <a:r>
              <a:rPr lang="en-US" altLang="zh-CN" dirty="0" smtClean="0"/>
              <a:t>recommendation</a:t>
            </a:r>
            <a:r>
              <a:rPr lang="zh-CN" altLang="en-US" dirty="0" smtClean="0"/>
              <a:t> </a:t>
            </a:r>
            <a:r>
              <a:rPr lang="en-US" altLang="zh-CN" dirty="0" smtClean="0"/>
              <a:t>engine</a:t>
            </a:r>
          </a:p>
          <a:p>
            <a:r>
              <a:rPr lang="zh-CN" altLang="zh-CN" dirty="0" smtClean="0"/>
              <a:t>A</a:t>
            </a:r>
            <a:r>
              <a:rPr lang="en-US" altLang="zh-CN" dirty="0" err="1" smtClean="0"/>
              <a:t>pplication</a:t>
            </a:r>
            <a:r>
              <a:rPr lang="zh-CN" altLang="en-US" dirty="0" smtClean="0"/>
              <a:t> </a:t>
            </a:r>
            <a:r>
              <a:rPr lang="en-US" altLang="zh-CN" dirty="0" smtClean="0"/>
              <a:t>in</a:t>
            </a:r>
            <a:r>
              <a:rPr lang="zh-CN" altLang="en-US" dirty="0" smtClean="0"/>
              <a:t> </a:t>
            </a:r>
            <a:r>
              <a:rPr lang="en-US" altLang="zh-CN" dirty="0" smtClean="0"/>
              <a:t>various</a:t>
            </a:r>
            <a:r>
              <a:rPr lang="zh-CN" altLang="en-US" dirty="0" smtClean="0"/>
              <a:t> </a:t>
            </a:r>
            <a:r>
              <a:rPr lang="en-US" altLang="zh-CN" dirty="0" smtClean="0"/>
              <a:t>vertical</a:t>
            </a:r>
            <a:r>
              <a:rPr lang="zh-CN" altLang="en-US" dirty="0" smtClean="0"/>
              <a:t> </a:t>
            </a:r>
            <a:r>
              <a:rPr lang="en-US" altLang="zh-CN" dirty="0" smtClean="0"/>
              <a:t>markets</a:t>
            </a:r>
          </a:p>
          <a:p>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7</a:t>
            </a:fld>
            <a:endParaRPr lang="zh-CN" altLang="en-US"/>
          </a:p>
        </p:txBody>
      </p:sp>
    </p:spTree>
    <p:extLst>
      <p:ext uri="{BB962C8B-B14F-4D97-AF65-F5344CB8AC3E}">
        <p14:creationId xmlns:p14="http://schemas.microsoft.com/office/powerpoint/2010/main" val="20799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Technology</a:t>
            </a:r>
            <a:r>
              <a:rPr lang="zh-CN" altLang="en-US" dirty="0" smtClean="0"/>
              <a:t> </a:t>
            </a:r>
            <a:r>
              <a:rPr lang="en-US" altLang="zh-CN" dirty="0" smtClean="0"/>
              <a:t>advantages:</a:t>
            </a:r>
          </a:p>
          <a:p>
            <a:r>
              <a:rPr lang="en-US" altLang="zh-CN" dirty="0" smtClean="0"/>
              <a:t>Comprehensive</a:t>
            </a:r>
            <a:r>
              <a:rPr lang="zh-CN" altLang="en-US" dirty="0" smtClean="0"/>
              <a:t> </a:t>
            </a:r>
            <a:r>
              <a:rPr lang="en-US" altLang="zh-CN" dirty="0" smtClean="0"/>
              <a:t>technology</a:t>
            </a:r>
            <a:r>
              <a:rPr lang="zh-CN" altLang="en-US" dirty="0" smtClean="0"/>
              <a:t> </a:t>
            </a:r>
            <a:r>
              <a:rPr lang="en-US" altLang="zh-CN" dirty="0" smtClean="0"/>
              <a:t>and</a:t>
            </a:r>
            <a:r>
              <a:rPr lang="zh-CN" altLang="en-US" dirty="0" smtClean="0"/>
              <a:t> </a:t>
            </a:r>
            <a:r>
              <a:rPr lang="en-US" altLang="zh-CN" dirty="0" smtClean="0"/>
              <a:t>service</a:t>
            </a:r>
            <a:r>
              <a:rPr lang="zh-CN" altLang="en-US" dirty="0" smtClean="0"/>
              <a:t> </a:t>
            </a:r>
            <a:r>
              <a:rPr lang="en-US" altLang="zh-CN" dirty="0" smtClean="0"/>
              <a:t>ability</a:t>
            </a:r>
            <a:r>
              <a:rPr lang="zh-CN" altLang="en-US" dirty="0" smtClean="0"/>
              <a:t> </a:t>
            </a:r>
            <a:r>
              <a:rPr lang="en-US" altLang="zh-CN" dirty="0" smtClean="0"/>
              <a:t>in</a:t>
            </a:r>
            <a:r>
              <a:rPr lang="zh-CN" altLang="en-US" dirty="0" smtClean="0"/>
              <a:t> </a:t>
            </a:r>
            <a:r>
              <a:rPr lang="en-US" altLang="zh-CN" dirty="0" smtClean="0"/>
              <a:t>all</a:t>
            </a:r>
            <a:r>
              <a:rPr lang="zh-CN" altLang="en-US" dirty="0" smtClean="0"/>
              <a:t> </a:t>
            </a:r>
            <a:r>
              <a:rPr lang="en-US" altLang="zh-CN" dirty="0" smtClean="0"/>
              <a:t>aspects,</a:t>
            </a:r>
            <a:r>
              <a:rPr lang="zh-CN" altLang="en-US" dirty="0" smtClean="0"/>
              <a:t> </a:t>
            </a:r>
            <a:r>
              <a:rPr lang="en-US" altLang="zh-CN" dirty="0" smtClean="0"/>
              <a:t>including</a:t>
            </a:r>
            <a:r>
              <a:rPr lang="zh-CN" altLang="en-US" dirty="0" smtClean="0"/>
              <a:t> </a:t>
            </a:r>
            <a:r>
              <a:rPr lang="zh-CN" altLang="zh-CN" dirty="0" smtClean="0"/>
              <a:t>A</a:t>
            </a:r>
            <a:r>
              <a:rPr lang="en-US" altLang="zh-CN" dirty="0" smtClean="0"/>
              <a:t>BC</a:t>
            </a:r>
            <a:r>
              <a:rPr lang="zh-CN" altLang="en-US" dirty="0" smtClean="0"/>
              <a:t>, </a:t>
            </a:r>
            <a:r>
              <a:rPr lang="en-US" altLang="zh-CN" dirty="0" smtClean="0"/>
              <a:t>search</a:t>
            </a:r>
            <a:r>
              <a:rPr lang="zh-CN" altLang="en-US" dirty="0" smtClean="0"/>
              <a:t> </a:t>
            </a:r>
            <a:r>
              <a:rPr lang="en-US" altLang="zh-CN" dirty="0" smtClean="0"/>
              <a:t>engine,</a:t>
            </a:r>
            <a:r>
              <a:rPr lang="zh-CN" altLang="en-US" dirty="0" smtClean="0"/>
              <a:t> </a:t>
            </a:r>
            <a:r>
              <a:rPr lang="en-US" altLang="zh-CN" dirty="0" smtClean="0"/>
              <a:t>IOT,</a:t>
            </a:r>
            <a:r>
              <a:rPr lang="zh-CN" altLang="en-US" dirty="0" smtClean="0"/>
              <a:t> </a:t>
            </a:r>
            <a:r>
              <a:rPr lang="zh-CN" altLang="zh-CN" dirty="0" smtClean="0"/>
              <a:t>r</a:t>
            </a:r>
            <a:r>
              <a:rPr lang="en-US" altLang="zh-CN" dirty="0" err="1" smtClean="0"/>
              <a:t>ecommendation</a:t>
            </a:r>
            <a:r>
              <a:rPr lang="zh-CN" altLang="en-US" dirty="0" smtClean="0"/>
              <a:t> </a:t>
            </a:r>
            <a:r>
              <a:rPr lang="en-US" altLang="zh-CN" dirty="0" smtClean="0"/>
              <a:t>engine,</a:t>
            </a:r>
            <a:r>
              <a:rPr lang="zh-CN" altLang="en-US" dirty="0" smtClean="0"/>
              <a:t> </a:t>
            </a:r>
            <a:r>
              <a:rPr lang="en-US" altLang="zh-CN" dirty="0" smtClean="0"/>
              <a:t>block</a:t>
            </a:r>
            <a:r>
              <a:rPr lang="zh-CN" altLang="en-US" dirty="0" smtClean="0"/>
              <a:t> </a:t>
            </a:r>
            <a:r>
              <a:rPr lang="en-US" altLang="zh-CN" dirty="0" smtClean="0"/>
              <a:t>chain.</a:t>
            </a:r>
          </a:p>
          <a:p>
            <a:r>
              <a:rPr lang="en-US" altLang="zh-CN" dirty="0" err="1" smtClean="0"/>
              <a:t>uDev</a:t>
            </a:r>
            <a:r>
              <a:rPr lang="zh-CN" altLang="en-US" dirty="0" smtClean="0"/>
              <a:t> </a:t>
            </a:r>
            <a:r>
              <a:rPr lang="en-US" altLang="zh-CN" dirty="0" smtClean="0"/>
              <a:t>software</a:t>
            </a:r>
            <a:r>
              <a:rPr lang="zh-CN" altLang="en-US" dirty="0" smtClean="0"/>
              <a:t> </a:t>
            </a:r>
            <a:r>
              <a:rPr lang="en-US" altLang="zh-CN" dirty="0" smtClean="0"/>
              <a:t>generation</a:t>
            </a:r>
            <a:r>
              <a:rPr lang="zh-CN" altLang="en-US" dirty="0" smtClean="0"/>
              <a:t> </a:t>
            </a:r>
            <a:r>
              <a:rPr lang="en-US" altLang="zh-CN" dirty="0" smtClean="0"/>
              <a:t>technology.</a:t>
            </a:r>
          </a:p>
          <a:p>
            <a:endParaRPr lang="en-US" altLang="zh-CN" dirty="0" smtClean="0"/>
          </a:p>
          <a:p>
            <a:r>
              <a:rPr lang="zh-CN" altLang="zh-CN" dirty="0" smtClean="0"/>
              <a:t>R</a:t>
            </a:r>
            <a:r>
              <a:rPr lang="en-US" altLang="zh-CN" dirty="0" err="1" smtClean="0"/>
              <a:t>eputation</a:t>
            </a:r>
            <a:r>
              <a:rPr lang="zh-CN" altLang="en-US" dirty="0" smtClean="0"/>
              <a:t> </a:t>
            </a:r>
            <a:r>
              <a:rPr lang="en-US" altLang="zh-CN" dirty="0" smtClean="0"/>
              <a:t>and</a:t>
            </a:r>
            <a:r>
              <a:rPr lang="zh-CN" altLang="en-US" dirty="0" smtClean="0"/>
              <a:t> </a:t>
            </a:r>
            <a:r>
              <a:rPr lang="en-US" altLang="zh-CN" dirty="0" smtClean="0"/>
              <a:t>cases:</a:t>
            </a:r>
          </a:p>
          <a:p>
            <a:r>
              <a:rPr lang="en-US" altLang="zh-CN" dirty="0" smtClean="0"/>
              <a:t>Hundreds</a:t>
            </a:r>
            <a:r>
              <a:rPr lang="zh-CN" altLang="en-US" dirty="0" smtClean="0"/>
              <a:t> </a:t>
            </a:r>
            <a:r>
              <a:rPr lang="en-US" altLang="zh-CN" dirty="0" smtClean="0"/>
              <a:t>of</a:t>
            </a:r>
            <a:r>
              <a:rPr lang="zh-CN" altLang="en-US" dirty="0" smtClean="0"/>
              <a:t> </a:t>
            </a:r>
            <a:r>
              <a:rPr lang="zh-CN" altLang="zh-CN" dirty="0" smtClean="0"/>
              <a:t>e</a:t>
            </a:r>
            <a:r>
              <a:rPr lang="en-US" altLang="zh-CN" dirty="0" err="1" smtClean="0"/>
              <a:t>nterprise</a:t>
            </a:r>
            <a:r>
              <a:rPr lang="zh-CN" altLang="en-US" dirty="0" smtClean="0"/>
              <a:t> </a:t>
            </a:r>
            <a:r>
              <a:rPr lang="en-US" altLang="zh-CN" dirty="0" smtClean="0"/>
              <a:t>customers,</a:t>
            </a:r>
            <a:r>
              <a:rPr lang="zh-CN" altLang="en-US" dirty="0" smtClean="0"/>
              <a:t> </a:t>
            </a:r>
            <a:r>
              <a:rPr lang="en-US" altLang="zh-CN" dirty="0" smtClean="0"/>
              <a:t>including</a:t>
            </a:r>
            <a:r>
              <a:rPr lang="zh-CN" altLang="en-US" dirty="0" smtClean="0"/>
              <a:t> </a:t>
            </a:r>
            <a:r>
              <a:rPr lang="en-US" altLang="zh-CN" dirty="0" smtClean="0"/>
              <a:t>governments,</a:t>
            </a:r>
            <a:r>
              <a:rPr lang="zh-CN" altLang="en-US" dirty="0" smtClean="0"/>
              <a:t> </a:t>
            </a:r>
            <a:r>
              <a:rPr lang="en-US" altLang="zh-CN" dirty="0" smtClean="0"/>
              <a:t>state-owned</a:t>
            </a:r>
            <a:r>
              <a:rPr lang="zh-CN" altLang="en-US" dirty="0" smtClean="0"/>
              <a:t> </a:t>
            </a:r>
            <a:r>
              <a:rPr lang="en-US" altLang="zh-CN" dirty="0" smtClean="0"/>
              <a:t>companies</a:t>
            </a:r>
            <a:r>
              <a:rPr lang="zh-CN" altLang="en-US" dirty="0" smtClean="0"/>
              <a:t> </a:t>
            </a:r>
            <a:r>
              <a:rPr lang="en-US" altLang="zh-CN" dirty="0" smtClean="0"/>
              <a:t>and</a:t>
            </a:r>
            <a:r>
              <a:rPr lang="zh-CN" altLang="en-US" dirty="0" smtClean="0"/>
              <a:t> </a:t>
            </a:r>
            <a:r>
              <a:rPr lang="zh-CN" altLang="zh-CN" dirty="0" smtClean="0"/>
              <a:t>p</a:t>
            </a:r>
            <a:r>
              <a:rPr lang="en-US" altLang="zh-CN" dirty="0" err="1" smtClean="0"/>
              <a:t>rivate</a:t>
            </a:r>
            <a:r>
              <a:rPr lang="zh-CN" altLang="en-US" dirty="0" smtClean="0"/>
              <a:t> </a:t>
            </a:r>
            <a:r>
              <a:rPr lang="en-US" altLang="zh-CN" dirty="0" smtClean="0"/>
              <a:t>companies.</a:t>
            </a:r>
          </a:p>
          <a:p>
            <a:r>
              <a:rPr lang="en-US" altLang="zh-CN" dirty="0" smtClean="0"/>
              <a:t>Excellent</a:t>
            </a:r>
            <a:r>
              <a:rPr lang="zh-CN" altLang="en-US" dirty="0" smtClean="0"/>
              <a:t> </a:t>
            </a:r>
            <a:r>
              <a:rPr lang="en-US" altLang="zh-CN" dirty="0" smtClean="0"/>
              <a:t>reputation</a:t>
            </a:r>
            <a:r>
              <a:rPr lang="zh-CN" altLang="en-US" dirty="0" smtClean="0"/>
              <a:t> </a:t>
            </a:r>
            <a:r>
              <a:rPr lang="en-US" altLang="zh-CN" dirty="0" smtClean="0"/>
              <a:t>and</a:t>
            </a:r>
            <a:r>
              <a:rPr lang="zh-CN" altLang="en-US" dirty="0" smtClean="0"/>
              <a:t> </a:t>
            </a:r>
            <a:r>
              <a:rPr lang="en-US" altLang="zh-CN" dirty="0" smtClean="0"/>
              <a:t>doubled</a:t>
            </a:r>
            <a:r>
              <a:rPr lang="zh-CN" altLang="en-US" dirty="0" smtClean="0"/>
              <a:t> </a:t>
            </a:r>
            <a:r>
              <a:rPr lang="en-US" altLang="zh-CN" dirty="0" smtClean="0"/>
              <a:t>revenue</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past</a:t>
            </a:r>
            <a:r>
              <a:rPr lang="zh-CN" altLang="en-US" dirty="0" smtClean="0"/>
              <a:t> </a:t>
            </a:r>
            <a:r>
              <a:rPr lang="en-US" altLang="zh-CN" dirty="0" smtClean="0"/>
              <a:t>years.</a:t>
            </a:r>
          </a:p>
          <a:p>
            <a:endParaRPr lang="en-US" altLang="zh-CN" dirty="0" smtClean="0"/>
          </a:p>
          <a:p>
            <a:r>
              <a:rPr lang="zh-CN" altLang="zh-CN" dirty="0" smtClean="0"/>
              <a:t>D</a:t>
            </a:r>
            <a:r>
              <a:rPr lang="en-US" altLang="zh-CN" dirty="0" err="1" smtClean="0"/>
              <a:t>ata</a:t>
            </a:r>
            <a:r>
              <a:rPr lang="zh-CN" altLang="en-US" dirty="0" smtClean="0"/>
              <a:t> </a:t>
            </a:r>
            <a:r>
              <a:rPr lang="zh-CN" altLang="zh-CN" dirty="0" smtClean="0"/>
              <a:t>a</a:t>
            </a:r>
            <a:r>
              <a:rPr lang="en-US" altLang="zh-CN" dirty="0" err="1" smtClean="0"/>
              <a:t>dvantages</a:t>
            </a:r>
            <a:r>
              <a:rPr lang="en-US" altLang="zh-CN" dirty="0" smtClean="0"/>
              <a:t>:</a:t>
            </a:r>
          </a:p>
          <a:p>
            <a:r>
              <a:rPr lang="zh-CN" altLang="zh-CN" dirty="0" smtClean="0"/>
              <a:t>T</a:t>
            </a:r>
            <a:r>
              <a:rPr lang="en-US" altLang="zh-CN" dirty="0" smtClean="0"/>
              <a:t>he</a:t>
            </a:r>
            <a:r>
              <a:rPr lang="zh-CN" altLang="en-US" dirty="0" smtClean="0"/>
              <a:t> </a:t>
            </a:r>
            <a:r>
              <a:rPr lang="en-US" altLang="zh-CN" dirty="0" smtClean="0"/>
              <a:t>largest</a:t>
            </a:r>
            <a:r>
              <a:rPr lang="zh-CN" altLang="en-US" dirty="0" smtClean="0"/>
              <a:t> </a:t>
            </a:r>
            <a:r>
              <a:rPr lang="zh-CN" altLang="zh-CN" dirty="0" smtClean="0"/>
              <a:t>p</a:t>
            </a:r>
            <a:r>
              <a:rPr lang="en-US" altLang="zh-CN" dirty="0" err="1" smtClean="0"/>
              <a:t>ublic</a:t>
            </a:r>
            <a:r>
              <a:rPr lang="zh-CN" altLang="en-US" dirty="0" smtClean="0"/>
              <a:t> </a:t>
            </a:r>
            <a:r>
              <a:rPr lang="en-US" altLang="zh-CN" dirty="0" smtClean="0"/>
              <a:t>opinion</a:t>
            </a:r>
            <a:r>
              <a:rPr lang="zh-CN" altLang="en-US" dirty="0" smtClean="0"/>
              <a:t> </a:t>
            </a:r>
            <a:r>
              <a:rPr lang="en-US" altLang="zh-CN" dirty="0" smtClean="0"/>
              <a:t>search</a:t>
            </a:r>
            <a:r>
              <a:rPr lang="zh-CN" altLang="en-US" dirty="0" smtClean="0"/>
              <a:t> </a:t>
            </a:r>
            <a:r>
              <a:rPr lang="en-US" altLang="zh-CN" dirty="0" smtClean="0"/>
              <a:t>engine</a:t>
            </a:r>
            <a:r>
              <a:rPr lang="zh-CN" altLang="en-US" dirty="0" smtClean="0"/>
              <a:t> </a:t>
            </a:r>
            <a:r>
              <a:rPr lang="en-US" altLang="zh-CN" dirty="0" smtClean="0"/>
              <a:t>in</a:t>
            </a:r>
            <a:r>
              <a:rPr lang="zh-CN" altLang="en-US" dirty="0" smtClean="0"/>
              <a:t> </a:t>
            </a:r>
            <a:r>
              <a:rPr lang="en-US" altLang="zh-CN" dirty="0" smtClean="0"/>
              <a:t>China.</a:t>
            </a:r>
          </a:p>
          <a:p>
            <a:r>
              <a:rPr lang="zh-CN" altLang="zh-CN" dirty="0" smtClean="0"/>
              <a:t>O</a:t>
            </a:r>
            <a:r>
              <a:rPr lang="en-US" altLang="zh-CN" dirty="0" err="1" smtClean="0"/>
              <a:t>wned</a:t>
            </a:r>
            <a:r>
              <a:rPr lang="zh-CN" altLang="en-US" dirty="0" smtClean="0"/>
              <a:t> </a:t>
            </a:r>
            <a:r>
              <a:rPr lang="en-US" altLang="zh-CN" dirty="0" smtClean="0"/>
              <a:t>and</a:t>
            </a:r>
            <a:r>
              <a:rPr lang="zh-CN" altLang="en-US" dirty="0" smtClean="0"/>
              <a:t> </a:t>
            </a:r>
            <a:r>
              <a:rPr lang="en-US" altLang="zh-CN" dirty="0" smtClean="0"/>
              <a:t>managed</a:t>
            </a:r>
            <a:r>
              <a:rPr lang="zh-CN" altLang="en-US" dirty="0" smtClean="0"/>
              <a:t> </a:t>
            </a:r>
            <a:r>
              <a:rPr lang="en-US" altLang="zh-CN" dirty="0" smtClean="0"/>
              <a:t>many</a:t>
            </a:r>
            <a:r>
              <a:rPr lang="zh-CN" altLang="en-US" dirty="0" smtClean="0"/>
              <a:t> </a:t>
            </a:r>
            <a:r>
              <a:rPr lang="en-US" altLang="zh-CN" dirty="0" smtClean="0"/>
              <a:t>data</a:t>
            </a:r>
            <a:r>
              <a:rPr lang="zh-CN" altLang="en-US" dirty="0" smtClean="0"/>
              <a:t> </a:t>
            </a:r>
            <a:r>
              <a:rPr lang="en-US" altLang="zh-CN" dirty="0" smtClean="0"/>
              <a:t>centers.</a:t>
            </a:r>
          </a:p>
          <a:p>
            <a:r>
              <a:rPr lang="zh-CN" altLang="zh-CN" dirty="0" smtClean="0"/>
              <a:t>O</a:t>
            </a:r>
            <a:r>
              <a:rPr lang="en-US" altLang="zh-CN" dirty="0" err="1" smtClean="0"/>
              <a:t>ver</a:t>
            </a:r>
            <a:r>
              <a:rPr lang="zh-CN" altLang="en-US" dirty="0" smtClean="0"/>
              <a:t> </a:t>
            </a:r>
            <a:r>
              <a:rPr lang="en-US" altLang="zh-CN" dirty="0" smtClean="0"/>
              <a:t>12</a:t>
            </a:r>
            <a:r>
              <a:rPr lang="zh-CN" altLang="en-US" dirty="0" smtClean="0"/>
              <a:t> </a:t>
            </a:r>
            <a:r>
              <a:rPr lang="en-US" altLang="zh-CN" dirty="0" smtClean="0"/>
              <a:t>years</a:t>
            </a:r>
            <a:r>
              <a:rPr lang="zh-CN" altLang="en-US" dirty="0" smtClean="0"/>
              <a:t> </a:t>
            </a:r>
            <a:r>
              <a:rPr lang="en-US" altLang="zh-CN" dirty="0" smtClean="0"/>
              <a:t>of</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experience</a:t>
            </a:r>
            <a:r>
              <a:rPr lang="zh-CN" altLang="en-US" dirty="0" smtClean="0"/>
              <a:t> </a:t>
            </a:r>
            <a:r>
              <a:rPr lang="en-US" altLang="zh-CN" dirty="0" smtClean="0"/>
              <a:t>in</a:t>
            </a:r>
            <a:r>
              <a:rPr lang="zh-CN" altLang="en-US" dirty="0" smtClean="0"/>
              <a:t> </a:t>
            </a:r>
            <a:r>
              <a:rPr lang="en-US" altLang="zh-CN" dirty="0" smtClean="0"/>
              <a:t>Internet</a:t>
            </a:r>
            <a:r>
              <a:rPr lang="zh-CN" altLang="en-US" dirty="0" smtClean="0"/>
              <a:t> </a:t>
            </a:r>
            <a:r>
              <a:rPr lang="en-US" altLang="zh-CN" dirty="0" smtClean="0"/>
              <a:t>contents</a:t>
            </a:r>
            <a:r>
              <a:rPr lang="zh-CN" altLang="en-US" dirty="0" smtClean="0"/>
              <a:t> </a:t>
            </a:r>
            <a:r>
              <a:rPr lang="en-US" altLang="zh-CN" dirty="0" smtClean="0"/>
              <a:t>and</a:t>
            </a:r>
            <a:r>
              <a:rPr lang="zh-CN" altLang="en-US" dirty="0" smtClean="0"/>
              <a:t> </a:t>
            </a:r>
            <a:r>
              <a:rPr lang="en-US" altLang="zh-CN" dirty="0" smtClean="0"/>
              <a:t>public</a:t>
            </a:r>
            <a:r>
              <a:rPr lang="zh-CN" altLang="en-US" dirty="0" smtClean="0"/>
              <a:t> </a:t>
            </a:r>
            <a:r>
              <a:rPr lang="en-US" altLang="zh-CN" dirty="0" smtClean="0"/>
              <a:t>opinions,</a:t>
            </a:r>
            <a:r>
              <a:rPr lang="zh-CN" altLang="en-US" dirty="0" smtClean="0"/>
              <a:t> </a:t>
            </a:r>
            <a:r>
              <a:rPr lang="en-US" altLang="zh-CN" dirty="0" smtClean="0"/>
              <a:t>Global</a:t>
            </a:r>
            <a:r>
              <a:rPr lang="zh-CN" altLang="en-US" dirty="0" smtClean="0"/>
              <a:t> </a:t>
            </a:r>
            <a:r>
              <a:rPr lang="en-US" altLang="zh-CN" dirty="0" smtClean="0"/>
              <a:t>Media</a:t>
            </a:r>
            <a:r>
              <a:rPr lang="zh-CN" altLang="en-US" dirty="0" smtClean="0"/>
              <a:t> </a:t>
            </a:r>
            <a:r>
              <a:rPr lang="zh-CN" altLang="zh-CN" dirty="0" smtClean="0"/>
              <a:t>c</a:t>
            </a:r>
            <a:r>
              <a:rPr lang="en-US" altLang="zh-CN" dirty="0" err="1" smtClean="0"/>
              <a:t>ontents</a:t>
            </a:r>
            <a:r>
              <a:rPr lang="en-US" altLang="zh-CN" dirty="0" smtClean="0"/>
              <a:t>,</a:t>
            </a:r>
            <a:r>
              <a:rPr lang="zh-CN" altLang="en-US" dirty="0" smtClean="0"/>
              <a:t> </a:t>
            </a:r>
            <a:r>
              <a:rPr lang="en-US" altLang="zh-CN" dirty="0" smtClean="0"/>
              <a:t>e-commerce</a:t>
            </a:r>
            <a:r>
              <a:rPr lang="zh-CN" altLang="en-US" dirty="0" smtClean="0"/>
              <a:t> </a:t>
            </a:r>
            <a:r>
              <a:rPr lang="en-US" altLang="zh-CN" dirty="0" smtClean="0"/>
              <a:t>and</a:t>
            </a:r>
            <a:r>
              <a:rPr lang="zh-CN" altLang="en-US" dirty="0" smtClean="0"/>
              <a:t> </a:t>
            </a:r>
            <a:r>
              <a:rPr lang="zh-CN" altLang="zh-CN" dirty="0" smtClean="0"/>
              <a:t>t</a:t>
            </a:r>
            <a:r>
              <a:rPr lang="en-US" altLang="zh-CN" dirty="0" err="1" smtClean="0"/>
              <a:t>hink</a:t>
            </a:r>
            <a:r>
              <a:rPr lang="en-US" altLang="zh-CN" dirty="0" smtClean="0"/>
              <a:t>-tanks.</a:t>
            </a:r>
          </a:p>
          <a:p>
            <a:endParaRPr lang="en-US" altLang="zh-CN" dirty="0" smtClean="0"/>
          </a:p>
          <a:p>
            <a:r>
              <a:rPr lang="zh-CN" altLang="zh-CN" dirty="0" smtClean="0"/>
              <a:t>E</a:t>
            </a:r>
            <a:r>
              <a:rPr lang="en-US" altLang="zh-CN" dirty="0" err="1" smtClean="0"/>
              <a:t>xcellent</a:t>
            </a:r>
            <a:r>
              <a:rPr lang="zh-CN" altLang="en-US" dirty="0" smtClean="0"/>
              <a:t> </a:t>
            </a:r>
            <a:r>
              <a:rPr lang="en-US" altLang="zh-CN" dirty="0" smtClean="0"/>
              <a:t>team:</a:t>
            </a:r>
          </a:p>
          <a:p>
            <a:r>
              <a:rPr lang="zh-CN" altLang="zh-CN" dirty="0" smtClean="0"/>
              <a:t>T</a:t>
            </a:r>
            <a:r>
              <a:rPr lang="en-US" altLang="zh-CN" dirty="0" err="1" smtClean="0"/>
              <a:t>eam</a:t>
            </a:r>
            <a:r>
              <a:rPr lang="zh-CN" altLang="en-US" dirty="0" smtClean="0"/>
              <a:t> </a:t>
            </a:r>
            <a:r>
              <a:rPr lang="en-US" altLang="zh-CN" dirty="0" smtClean="0"/>
              <a:t>leaders</a:t>
            </a:r>
            <a:r>
              <a:rPr lang="zh-CN" altLang="en-US" dirty="0" smtClean="0"/>
              <a:t> </a:t>
            </a:r>
            <a:r>
              <a:rPr lang="en-US" altLang="zh-CN" dirty="0" smtClean="0"/>
              <a:t>from</a:t>
            </a:r>
            <a:r>
              <a:rPr lang="zh-CN" altLang="en-US" dirty="0" smtClean="0"/>
              <a:t> </a:t>
            </a:r>
            <a:r>
              <a:rPr lang="zh-CN" altLang="zh-CN" dirty="0" smtClean="0"/>
              <a:t>t</a:t>
            </a:r>
            <a:r>
              <a:rPr lang="en-US" altLang="zh-CN" dirty="0" smtClean="0"/>
              <a:t>op</a:t>
            </a:r>
            <a:r>
              <a:rPr lang="zh-CN" altLang="en-US" dirty="0" smtClean="0"/>
              <a:t> </a:t>
            </a:r>
            <a:r>
              <a:rPr lang="en-US" altLang="zh-CN" dirty="0" smtClean="0"/>
              <a:t>internet</a:t>
            </a:r>
            <a:r>
              <a:rPr lang="zh-CN" altLang="en-US" dirty="0" smtClean="0"/>
              <a:t> </a:t>
            </a:r>
            <a:r>
              <a:rPr lang="en-US" altLang="zh-CN" dirty="0" smtClean="0"/>
              <a:t>companies</a:t>
            </a:r>
          </a:p>
          <a:p>
            <a:r>
              <a:rPr lang="zh-CN" altLang="zh-CN" dirty="0" smtClean="0"/>
              <a:t>C</a:t>
            </a:r>
            <a:r>
              <a:rPr lang="en-US" altLang="zh-CN" dirty="0" err="1" smtClean="0"/>
              <a:t>ollaboration</a:t>
            </a:r>
            <a:r>
              <a:rPr lang="zh-CN" altLang="en-US" dirty="0" smtClean="0"/>
              <a:t> </a:t>
            </a:r>
            <a:r>
              <a:rPr lang="en-US" altLang="zh-CN" dirty="0" smtClean="0"/>
              <a:t>with</a:t>
            </a:r>
            <a:r>
              <a:rPr lang="zh-CN" altLang="en-US" dirty="0" smtClean="0"/>
              <a:t> </a:t>
            </a:r>
            <a:r>
              <a:rPr lang="en-US" altLang="zh-CN" dirty="0" smtClean="0"/>
              <a:t>top</a:t>
            </a:r>
            <a:r>
              <a:rPr lang="zh-CN" altLang="en-US" dirty="0" smtClean="0"/>
              <a:t> </a:t>
            </a:r>
            <a:r>
              <a:rPr lang="en-US" altLang="zh-CN" dirty="0" smtClean="0"/>
              <a:t>universities</a:t>
            </a:r>
          </a:p>
          <a:p>
            <a:r>
              <a:rPr lang="zh-CN" altLang="zh-CN" dirty="0" smtClean="0"/>
              <a:t>M</a:t>
            </a:r>
            <a:r>
              <a:rPr lang="en-US" altLang="zh-CN" dirty="0" err="1" smtClean="0"/>
              <a:t>ature</a:t>
            </a:r>
            <a:r>
              <a:rPr lang="zh-CN" altLang="en-US" dirty="0" smtClean="0"/>
              <a:t> </a:t>
            </a:r>
            <a:r>
              <a:rPr lang="en-US" altLang="zh-CN" dirty="0" smtClean="0"/>
              <a:t>project</a:t>
            </a:r>
            <a:r>
              <a:rPr lang="zh-CN" altLang="en-US" dirty="0" smtClean="0"/>
              <a:t> </a:t>
            </a:r>
            <a:r>
              <a:rPr lang="en-US" altLang="zh-CN" dirty="0" smtClean="0"/>
              <a:t>implementation</a:t>
            </a:r>
            <a:r>
              <a:rPr lang="zh-CN" altLang="en-US" dirty="0" smtClean="0"/>
              <a:t> </a:t>
            </a:r>
            <a:r>
              <a:rPr lang="en-US" altLang="zh-CN" dirty="0" smtClean="0"/>
              <a:t>management</a:t>
            </a:r>
            <a:r>
              <a:rPr lang="zh-CN" altLang="en-US" dirty="0" smtClean="0"/>
              <a:t> </a:t>
            </a:r>
            <a:endParaRPr lang="en-US" altLang="zh-CN" dirty="0" smtClean="0"/>
          </a:p>
          <a:p>
            <a:r>
              <a:rPr lang="zh-CN" altLang="en-US" dirty="0" smtClean="0"/>
              <a:t>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8</a:t>
            </a:fld>
            <a:endParaRPr lang="zh-CN" altLang="en-US"/>
          </a:p>
        </p:txBody>
      </p:sp>
    </p:spTree>
    <p:extLst>
      <p:ext uri="{BB962C8B-B14F-4D97-AF65-F5344CB8AC3E}">
        <p14:creationId xmlns:p14="http://schemas.microsoft.com/office/powerpoint/2010/main" val="407908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17AAF92-9655-4769-93B7-33BF31DF09FB}" type="slidenum">
              <a:rPr lang="zh-CN" altLang="en-US" smtClean="0"/>
              <a:t>9</a:t>
            </a:fld>
            <a:endParaRPr lang="zh-CN" altLang="en-US"/>
          </a:p>
        </p:txBody>
      </p:sp>
    </p:spTree>
    <p:extLst>
      <p:ext uri="{BB962C8B-B14F-4D97-AF65-F5344CB8AC3E}">
        <p14:creationId xmlns:p14="http://schemas.microsoft.com/office/powerpoint/2010/main" val="2058473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Published</a:t>
            </a:r>
            <a:r>
              <a:rPr lang="zh-CN" altLang="en-US" dirty="0" smtClean="0"/>
              <a:t> </a:t>
            </a:r>
            <a:r>
              <a:rPr lang="en-US" altLang="zh-CN" dirty="0" smtClean="0"/>
              <a:t>the</a:t>
            </a:r>
            <a:r>
              <a:rPr lang="zh-CN" altLang="en-US" dirty="0" smtClean="0"/>
              <a:t> </a:t>
            </a:r>
            <a:r>
              <a:rPr lang="zh-CN" altLang="zh-CN" dirty="0" smtClean="0"/>
              <a:t>c</a:t>
            </a:r>
            <a:r>
              <a:rPr lang="en-US" altLang="zh-CN" dirty="0" err="1" smtClean="0"/>
              <a:t>ountry’s</a:t>
            </a:r>
            <a:r>
              <a:rPr lang="zh-CN" altLang="en-US" dirty="0" smtClean="0"/>
              <a:t> </a:t>
            </a:r>
            <a:r>
              <a:rPr lang="en-US" altLang="zh-CN" dirty="0" smtClean="0"/>
              <a:t>first</a:t>
            </a:r>
            <a:r>
              <a:rPr lang="zh-CN" altLang="en-US" dirty="0" smtClean="0"/>
              <a:t> </a:t>
            </a:r>
            <a:r>
              <a:rPr lang="en-US" altLang="zh-CN" dirty="0" smtClean="0"/>
              <a:t>ever</a:t>
            </a:r>
            <a:r>
              <a:rPr lang="zh-CN" altLang="en-US" dirty="0" smtClean="0"/>
              <a:t> </a:t>
            </a:r>
            <a:r>
              <a:rPr lang="en-US" altLang="zh-CN" dirty="0" smtClean="0"/>
              <a:t>standard</a:t>
            </a:r>
            <a:r>
              <a:rPr lang="zh-CN" altLang="en-US" dirty="0" smtClean="0"/>
              <a:t> </a:t>
            </a:r>
            <a:r>
              <a:rPr lang="en-US" altLang="zh-CN" dirty="0" smtClean="0"/>
              <a:t>in</a:t>
            </a:r>
            <a:r>
              <a:rPr lang="zh-CN" altLang="en-US" dirty="0" smtClean="0"/>
              <a:t> </a:t>
            </a:r>
            <a:r>
              <a:rPr lang="en-US" altLang="zh-CN" dirty="0" smtClean="0"/>
              <a:t>public</a:t>
            </a:r>
            <a:r>
              <a:rPr lang="zh-CN" altLang="en-US" dirty="0" smtClean="0"/>
              <a:t> </a:t>
            </a:r>
            <a:r>
              <a:rPr lang="en-US" altLang="zh-CN" dirty="0" smtClean="0"/>
              <a:t>opinion</a:t>
            </a:r>
            <a:r>
              <a:rPr lang="zh-CN" altLang="en-US" dirty="0" smtClean="0"/>
              <a:t> </a:t>
            </a:r>
            <a:r>
              <a:rPr lang="en-US" altLang="zh-CN" dirty="0" smtClean="0"/>
              <a:t>management</a:t>
            </a:r>
          </a:p>
          <a:p>
            <a:endParaRPr lang="zh-CN" altLang="en-US" dirty="0"/>
          </a:p>
        </p:txBody>
      </p:sp>
      <p:sp>
        <p:nvSpPr>
          <p:cNvPr id="4" name="灯片编号占位符 3"/>
          <p:cNvSpPr>
            <a:spLocks noGrp="1"/>
          </p:cNvSpPr>
          <p:nvPr>
            <p:ph type="sldNum" sz="quarter" idx="10"/>
          </p:nvPr>
        </p:nvSpPr>
        <p:spPr/>
        <p:txBody>
          <a:bodyPr/>
          <a:lstStyle/>
          <a:p>
            <a:fld id="{D17AAF92-9655-4769-93B7-33BF31DF09FB}" type="slidenum">
              <a:rPr lang="zh-CN" altLang="en-US" smtClean="0"/>
              <a:t>10</a:t>
            </a:fld>
            <a:endParaRPr lang="zh-CN" altLang="en-US"/>
          </a:p>
        </p:txBody>
      </p:sp>
    </p:spTree>
    <p:extLst>
      <p:ext uri="{BB962C8B-B14F-4D97-AF65-F5344CB8AC3E}">
        <p14:creationId xmlns:p14="http://schemas.microsoft.com/office/powerpoint/2010/main" val="341433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280437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1763254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1839130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788749" y="6301800"/>
            <a:ext cx="2743200" cy="365125"/>
          </a:xfrm>
        </p:spPr>
        <p:txBody>
          <a:bodyPr/>
          <a:lstStyle/>
          <a:p>
            <a:fld id="{1D991299-7BA6-43D6-9C45-1181267A241D}" type="slidenum">
              <a:rPr lang="zh-CN" altLang="en-US" smtClean="0"/>
              <a:t>‹#›</a:t>
            </a:fld>
            <a:endParaRPr lang="zh-CN" altLang="en-US" dirty="0"/>
          </a:p>
        </p:txBody>
      </p:sp>
    </p:spTree>
    <p:extLst>
      <p:ext uri="{BB962C8B-B14F-4D97-AF65-F5344CB8AC3E}">
        <p14:creationId xmlns:p14="http://schemas.microsoft.com/office/powerpoint/2010/main" val="3092093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153766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3500920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8951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373009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339512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156248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672307-1DA5-41A0-BF36-7E04D386F0FE}" type="datetimeFigureOut">
              <a:rPr lang="zh-CN" altLang="en-US" smtClean="0"/>
              <a:t>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991299-7BA6-43D6-9C45-1181267A241D}" type="slidenum">
              <a:rPr lang="zh-CN" altLang="en-US" smtClean="0"/>
              <a:t>‹#›</a:t>
            </a:fld>
            <a:endParaRPr lang="zh-CN" altLang="en-US"/>
          </a:p>
        </p:txBody>
      </p:sp>
    </p:spTree>
    <p:extLst>
      <p:ext uri="{BB962C8B-B14F-4D97-AF65-F5344CB8AC3E}">
        <p14:creationId xmlns:p14="http://schemas.microsoft.com/office/powerpoint/2010/main" val="31053212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72307-1DA5-41A0-BF36-7E04D386F0FE}" type="datetimeFigureOut">
              <a:rPr lang="zh-CN" altLang="en-US" smtClean="0"/>
              <a:t>18-1-12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991299-7BA6-43D6-9C45-1181267A241D}" type="slidenum">
              <a:rPr lang="zh-CN" altLang="en-US" smtClean="0"/>
              <a:t>‹#›</a:t>
            </a:fld>
            <a:endParaRPr lang="zh-CN" altLang="en-US"/>
          </a:p>
        </p:txBody>
      </p:sp>
      <p:sp>
        <p:nvSpPr>
          <p:cNvPr id="7" name="矩形 6"/>
          <p:cNvSpPr/>
          <p:nvPr userDrawn="1"/>
        </p:nvSpPr>
        <p:spPr>
          <a:xfrm>
            <a:off x="0" y="0"/>
            <a:ext cx="12192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1297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jpeg"/><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0" y="3830209"/>
            <a:ext cx="12192000" cy="302779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49475" y="1652903"/>
            <a:ext cx="10804950" cy="769441"/>
          </a:xfrm>
          <a:prstGeom prst="rect">
            <a:avLst/>
          </a:prstGeom>
          <a:noFill/>
          <a:effectLst/>
        </p:spPr>
        <p:txBody>
          <a:bodyPr wrap="square" rtlCol="0">
            <a:spAutoFit/>
          </a:bodyPr>
          <a:lstStyle/>
          <a:p>
            <a:r>
              <a:rPr kumimoji="1" lang="en-US" altLang="zh-CN" sz="4400" dirty="0" err="1"/>
              <a:t>Urun</a:t>
            </a:r>
            <a:r>
              <a:rPr kumimoji="1" lang="zh-CN" altLang="en-US" sz="4400" dirty="0"/>
              <a:t> </a:t>
            </a:r>
            <a:r>
              <a:rPr kumimoji="1" lang="en-US" altLang="zh-CN" sz="4400" dirty="0" smtClean="0"/>
              <a:t>Public</a:t>
            </a:r>
            <a:r>
              <a:rPr kumimoji="1" lang="zh-CN" altLang="en-US" sz="4400" dirty="0" smtClean="0"/>
              <a:t> </a:t>
            </a:r>
            <a:r>
              <a:rPr kumimoji="1" lang="en-US" altLang="zh-CN" sz="4400" dirty="0"/>
              <a:t>Opinion</a:t>
            </a:r>
            <a:r>
              <a:rPr kumimoji="1" lang="zh-CN" altLang="en-US" sz="4400" dirty="0"/>
              <a:t> </a:t>
            </a:r>
            <a:r>
              <a:rPr kumimoji="1" lang="en-US" altLang="zh-CN" sz="4400" dirty="0"/>
              <a:t>Big</a:t>
            </a:r>
            <a:r>
              <a:rPr kumimoji="1" lang="zh-CN" altLang="en-US" sz="4400" dirty="0"/>
              <a:t> </a:t>
            </a:r>
            <a:r>
              <a:rPr kumimoji="1" lang="en-US" altLang="zh-CN" sz="4400" dirty="0"/>
              <a:t>Data</a:t>
            </a:r>
            <a:r>
              <a:rPr kumimoji="1" lang="zh-CN" altLang="en-US" sz="4400" dirty="0"/>
              <a:t> </a:t>
            </a:r>
            <a:r>
              <a:rPr kumimoji="1" lang="en-US" altLang="zh-CN" sz="4400" dirty="0"/>
              <a:t>Analysis</a:t>
            </a:r>
            <a:r>
              <a:rPr kumimoji="1" lang="zh-CN" altLang="en-US" sz="4400" dirty="0"/>
              <a:t> </a:t>
            </a:r>
            <a:r>
              <a:rPr kumimoji="1" lang="en-US" altLang="zh-CN" sz="4400" dirty="0"/>
              <a:t>Platform</a:t>
            </a:r>
            <a:endParaRPr kumimoji="1" lang="zh-CN" altLang="en-US" sz="4400" dirty="0"/>
          </a:p>
        </p:txBody>
      </p:sp>
      <p:sp>
        <p:nvSpPr>
          <p:cNvPr id="5" name="文本框 4"/>
          <p:cNvSpPr txBox="1"/>
          <p:nvPr/>
        </p:nvSpPr>
        <p:spPr>
          <a:xfrm>
            <a:off x="3210349" y="3429000"/>
            <a:ext cx="4952010"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全新源覆盖   多维智能分析   热敏舆情预警           </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120784" y="5921167"/>
            <a:ext cx="4158396" cy="307777"/>
          </a:xfrm>
          <a:prstGeom prst="rect">
            <a:avLst/>
          </a:prstGeom>
          <a:noFill/>
        </p:spPr>
        <p:txBody>
          <a:bodyPr wrap="square" rtlCol="0">
            <a:spAutoFit/>
          </a:bodyPr>
          <a:lstStyle/>
          <a:p>
            <a:r>
              <a:rPr lang="en-US" altLang="zh-CN" sz="1400" dirty="0" err="1" smtClean="0">
                <a:solidFill>
                  <a:schemeClr val="bg1">
                    <a:lumMod val="95000"/>
                  </a:schemeClr>
                </a:solidFill>
                <a:latin typeface="微软雅黑" panose="020B0503020204020204" pitchFamily="34" charset="-122"/>
                <a:ea typeface="微软雅黑" panose="020B0503020204020204" pitchFamily="34" charset="-122"/>
              </a:rPr>
              <a:t>Urun</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 </a:t>
            </a: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Public</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 </a:t>
            </a: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Opinion</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 </a:t>
            </a: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Big</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 </a:t>
            </a: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Data</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 </a:t>
            </a: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Service</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 </a:t>
            </a: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LTD.</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0" y="3638269"/>
            <a:ext cx="12192000" cy="24820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3491657"/>
            <a:ext cx="12192000" cy="1466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0" y="3429000"/>
            <a:ext cx="11127179"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9796053" y="2484378"/>
            <a:ext cx="1439290" cy="1079468"/>
            <a:chOff x="9796053" y="2484378"/>
            <a:chExt cx="1439290" cy="1079468"/>
          </a:xfrm>
        </p:grpSpPr>
        <p:sp>
          <p:nvSpPr>
            <p:cNvPr id="9" name="矩形 8"/>
            <p:cNvSpPr/>
            <p:nvPr/>
          </p:nvSpPr>
          <p:spPr>
            <a:xfrm>
              <a:off x="9939648" y="2551408"/>
              <a:ext cx="1199407" cy="877593"/>
            </a:xfrm>
            <a:prstGeom prst="rect">
              <a:avLst/>
            </a:prstGeom>
            <a:solidFill>
              <a:schemeClr val="bg2">
                <a:lumMod val="2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6053" y="2484378"/>
              <a:ext cx="1439290" cy="1079468"/>
            </a:xfrm>
            <a:prstGeom prst="rect">
              <a:avLst/>
            </a:prstGeom>
            <a:effectLst>
              <a:reflection blurRad="6350" stA="52000" endA="300" endPos="35000" dir="5400000" sy="-100000" algn="bl" rotWithShape="0"/>
            </a:effectLst>
          </p:spPr>
        </p:pic>
      </p:grpSp>
      <p:sp>
        <p:nvSpPr>
          <p:cNvPr id="11" name="燕尾形 10"/>
          <p:cNvSpPr/>
          <p:nvPr/>
        </p:nvSpPr>
        <p:spPr>
          <a:xfrm>
            <a:off x="11161875" y="3351745"/>
            <a:ext cx="270653" cy="270653"/>
          </a:xfrm>
          <a:prstGeom prst="chevron">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11449541" y="3346942"/>
            <a:ext cx="270653" cy="270653"/>
          </a:xfrm>
          <a:prstGeom prst="chevron">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11737207" y="3346942"/>
            <a:ext cx="270653" cy="270653"/>
          </a:xfrm>
          <a:prstGeom prst="chevron">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900052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chemeClr val="bg1"/>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4831" y="1244184"/>
            <a:ext cx="12696669" cy="5261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标题 1"/>
          <p:cNvSpPr>
            <a:spLocks noGrp="1"/>
          </p:cNvSpPr>
          <p:nvPr>
            <p:ph type="title"/>
          </p:nvPr>
        </p:nvSpPr>
        <p:spPr>
          <a:xfrm>
            <a:off x="111125" y="418316"/>
            <a:ext cx="12080875" cy="458108"/>
          </a:xfrm>
        </p:spPr>
        <p:txBody>
          <a:bodyPr>
            <a:no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Published </a:t>
            </a:r>
            <a:r>
              <a:rPr lang="en-US" altLang="zh-CN" sz="2400" b="1" dirty="0">
                <a:solidFill>
                  <a:schemeClr val="bg1"/>
                </a:solidFill>
                <a:latin typeface="微软雅黑" panose="020B0503020204020204" pitchFamily="34" charset="-122"/>
                <a:ea typeface="微软雅黑" panose="020B0503020204020204" pitchFamily="34" charset="-122"/>
              </a:rPr>
              <a:t>first ever </a:t>
            </a:r>
            <a:r>
              <a:rPr lang="en-US" altLang="zh-CN" sz="2400" b="1" dirty="0" smtClean="0">
                <a:solidFill>
                  <a:schemeClr val="bg1"/>
                </a:solidFill>
                <a:latin typeface="微软雅黑" panose="020B0503020204020204" pitchFamily="34" charset="-122"/>
                <a:ea typeface="微软雅黑" panose="020B0503020204020204" pitchFamily="34" charset="-122"/>
              </a:rPr>
              <a:t>public </a:t>
            </a:r>
            <a:r>
              <a:rPr lang="en-US" altLang="zh-CN" sz="2400" b="1" dirty="0">
                <a:solidFill>
                  <a:schemeClr val="bg1"/>
                </a:solidFill>
                <a:latin typeface="微软雅黑" panose="020B0503020204020204" pitchFamily="34" charset="-122"/>
                <a:ea typeface="微软雅黑" panose="020B0503020204020204" pitchFamily="34" charset="-122"/>
              </a:rPr>
              <a:t>opinion </a:t>
            </a:r>
            <a:r>
              <a:rPr lang="en-US" altLang="zh-CN" sz="2400" b="1" dirty="0" smtClean="0">
                <a:solidFill>
                  <a:schemeClr val="bg1"/>
                </a:solidFill>
                <a:latin typeface="微软雅黑" panose="020B0503020204020204" pitchFamily="34" charset="-122"/>
                <a:ea typeface="微软雅黑" panose="020B0503020204020204" pitchFamily="34" charset="-122"/>
              </a:rPr>
              <a:t>management standard in CHINA</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288" y="1423751"/>
            <a:ext cx="5297424" cy="4730496"/>
          </a:xfrm>
          <a:prstGeom prst="rect">
            <a:avLst/>
          </a:prstGeom>
        </p:spPr>
      </p:pic>
      <p:sp>
        <p:nvSpPr>
          <p:cNvPr id="7" name="矩形 6"/>
          <p:cNvSpPr/>
          <p:nvPr/>
        </p:nvSpPr>
        <p:spPr>
          <a:xfrm>
            <a:off x="8064499" y="1635126"/>
            <a:ext cx="3143251" cy="438080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8236220" y="1747971"/>
            <a:ext cx="2885953" cy="4056591"/>
            <a:chOff x="9133242" y="1839682"/>
            <a:chExt cx="2885953" cy="4056591"/>
          </a:xfrm>
        </p:grpSpPr>
        <p:sp>
          <p:nvSpPr>
            <p:cNvPr id="11" name="矩形 10"/>
            <p:cNvSpPr/>
            <p:nvPr/>
          </p:nvSpPr>
          <p:spPr>
            <a:xfrm>
              <a:off x="9133242" y="1839682"/>
              <a:ext cx="2885953" cy="40565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3986" y="1902700"/>
              <a:ext cx="2762684" cy="3920526"/>
            </a:xfrm>
            <a:prstGeom prst="rect">
              <a:avLst/>
            </a:prstGeom>
            <a:ln w="63500">
              <a:noFill/>
            </a:ln>
          </p:spPr>
        </p:pic>
      </p:grpSp>
    </p:spTree>
    <p:extLst>
      <p:ext uri="{BB962C8B-B14F-4D97-AF65-F5344CB8AC3E}">
        <p14:creationId xmlns:p14="http://schemas.microsoft.com/office/powerpoint/2010/main" val="18728852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253208" y="545316"/>
            <a:ext cx="8049542" cy="458108"/>
          </a:xfrm>
        </p:spPr>
        <p:txBody>
          <a:bodyPr>
            <a:noAutofit/>
          </a:bodyPr>
          <a:lstStyle/>
          <a:p>
            <a:r>
              <a:rPr kumimoji="1" lang="en-US" altLang="zh-CN" sz="2800" dirty="0" smtClean="0"/>
              <a:t>A</a:t>
            </a:r>
            <a:r>
              <a:rPr kumimoji="1" lang="zh-CN" altLang="en-US" sz="2800" dirty="0" smtClean="0"/>
              <a:t> </a:t>
            </a:r>
            <a:r>
              <a:rPr kumimoji="1" lang="en-US" altLang="zh-CN" sz="2800" dirty="0"/>
              <a:t>look</a:t>
            </a:r>
            <a:r>
              <a:rPr kumimoji="1" lang="zh-CN" altLang="en-US" sz="2800" dirty="0"/>
              <a:t> </a:t>
            </a:r>
            <a:r>
              <a:rPr kumimoji="1" lang="en-US" altLang="zh-CN" sz="2800" dirty="0"/>
              <a:t>at</a:t>
            </a:r>
            <a:r>
              <a:rPr kumimoji="1" lang="zh-CN" altLang="en-US" sz="2800" dirty="0"/>
              <a:t> </a:t>
            </a:r>
            <a:r>
              <a:rPr kumimoji="1" lang="en-US" altLang="zh-CN" sz="2800" dirty="0"/>
              <a:t>the</a:t>
            </a:r>
            <a:r>
              <a:rPr kumimoji="1" lang="zh-CN" altLang="en-US" sz="2800" dirty="0"/>
              <a:t> </a:t>
            </a:r>
            <a:r>
              <a:rPr kumimoji="1" lang="en-US" altLang="zh-CN" sz="2800" dirty="0"/>
              <a:t>life</a:t>
            </a:r>
            <a:r>
              <a:rPr kumimoji="1" lang="zh-CN" altLang="en-US" sz="2800" dirty="0"/>
              <a:t> </a:t>
            </a:r>
            <a:r>
              <a:rPr kumimoji="1" lang="en-US" altLang="zh-CN" sz="2800" dirty="0"/>
              <a:t>cycle</a:t>
            </a:r>
            <a:r>
              <a:rPr kumimoji="1" lang="zh-CN" altLang="en-US" sz="2800" dirty="0"/>
              <a:t> </a:t>
            </a:r>
            <a:r>
              <a:rPr kumimoji="1" lang="en-US" altLang="zh-CN" sz="2800" dirty="0"/>
              <a:t>of</a:t>
            </a:r>
            <a:r>
              <a:rPr kumimoji="1" lang="zh-CN" altLang="en-US" sz="2800" dirty="0"/>
              <a:t> </a:t>
            </a:r>
            <a:r>
              <a:rPr kumimoji="1" lang="en-US" altLang="zh-CN" sz="2800" dirty="0"/>
              <a:t>public</a:t>
            </a:r>
            <a:r>
              <a:rPr kumimoji="1" lang="zh-CN" altLang="en-US" sz="2800" dirty="0"/>
              <a:t> </a:t>
            </a:r>
            <a:r>
              <a:rPr kumimoji="1" lang="en-US" altLang="zh-CN" sz="2800" dirty="0"/>
              <a:t>opinion</a:t>
            </a:r>
            <a:r>
              <a:rPr kumimoji="1" lang="zh-CN" altLang="en-US" sz="2800" dirty="0"/>
              <a:t> </a:t>
            </a:r>
            <a:r>
              <a:rPr kumimoji="1" lang="en-US" altLang="zh-CN" sz="2800" dirty="0"/>
              <a:t>crisis</a:t>
            </a:r>
            <a:br>
              <a:rPr kumimoji="1" lang="en-US" altLang="zh-CN" sz="2800" dirty="0"/>
            </a:br>
            <a:r>
              <a:rPr lang="zh-CN" altLang="en-US" sz="2800" b="1" dirty="0" smtClean="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grpSp>
        <p:nvGrpSpPr>
          <p:cNvPr id="43" name="组合 42"/>
          <p:cNvGrpSpPr/>
          <p:nvPr/>
        </p:nvGrpSpPr>
        <p:grpSpPr>
          <a:xfrm>
            <a:off x="397946" y="1453987"/>
            <a:ext cx="11119669" cy="4860804"/>
            <a:chOff x="397946" y="1453987"/>
            <a:chExt cx="11119669" cy="4860804"/>
          </a:xfrm>
        </p:grpSpPr>
        <p:sp>
          <p:nvSpPr>
            <p:cNvPr id="3" name="弧形 2"/>
            <p:cNvSpPr/>
            <p:nvPr/>
          </p:nvSpPr>
          <p:spPr>
            <a:xfrm flipV="1">
              <a:off x="397946" y="1453987"/>
              <a:ext cx="9441084" cy="2236299"/>
            </a:xfrm>
            <a:prstGeom prst="arc">
              <a:avLst>
                <a:gd name="adj1" fmla="val 11183237"/>
                <a:gd name="adj2" fmla="val 1029655"/>
              </a:avLst>
            </a:prstGeom>
            <a:ln w="57150" cmpd="dbl">
              <a:solidFill>
                <a:schemeClr val="accent5"/>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p:nvSpPr>
          <p:spPr>
            <a:xfrm>
              <a:off x="8886133" y="1671053"/>
              <a:ext cx="629244" cy="629244"/>
            </a:xfrm>
            <a:prstGeom prst="ellipse">
              <a:avLst/>
            </a:prstGeom>
            <a:gradFill flip="none" rotWithShape="1">
              <a:gsLst>
                <a:gs pos="0">
                  <a:schemeClr val="accent1">
                    <a:lumMod val="5000"/>
                    <a:lumOff val="95000"/>
                    <a:alpha val="80000"/>
                  </a:schemeClr>
                </a:gs>
                <a:gs pos="74000">
                  <a:schemeClr val="bg1">
                    <a:lumMod val="85000"/>
                  </a:schemeClr>
                </a:gs>
                <a:gs pos="83000">
                  <a:schemeClr val="bg1">
                    <a:lumMod val="85000"/>
                  </a:schemeClr>
                </a:gs>
                <a:gs pos="100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388726" y="1577547"/>
              <a:ext cx="443026" cy="443026"/>
            </a:xfrm>
            <a:prstGeom prst="ellipse">
              <a:avLst/>
            </a:prstGeom>
            <a:gradFill flip="none" rotWithShape="1">
              <a:gsLst>
                <a:gs pos="0">
                  <a:schemeClr val="accent1">
                    <a:lumMod val="5000"/>
                    <a:lumOff val="95000"/>
                    <a:alpha val="80000"/>
                  </a:schemeClr>
                </a:gs>
                <a:gs pos="74000">
                  <a:schemeClr val="bg1">
                    <a:lumMod val="95000"/>
                  </a:schemeClr>
                </a:gs>
                <a:gs pos="83000">
                  <a:schemeClr val="bg1">
                    <a:lumMod val="95000"/>
                  </a:schemeClr>
                </a:gs>
                <a:gs pos="100000">
                  <a:schemeClr val="bg1">
                    <a:lumMod val="9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31420" y="2816481"/>
              <a:ext cx="443026" cy="443026"/>
            </a:xfrm>
            <a:prstGeom prst="ellipse">
              <a:avLst/>
            </a:prstGeom>
            <a:gradFill flip="none" rotWithShape="1">
              <a:gsLst>
                <a:gs pos="0">
                  <a:schemeClr val="accent1">
                    <a:lumMod val="5000"/>
                    <a:lumOff val="95000"/>
                    <a:alpha val="80000"/>
                  </a:schemeClr>
                </a:gs>
                <a:gs pos="74000">
                  <a:schemeClr val="bg1">
                    <a:lumMod val="95000"/>
                    <a:alpha val="80000"/>
                  </a:schemeClr>
                </a:gs>
                <a:gs pos="84000">
                  <a:schemeClr val="bg1">
                    <a:lumMod val="95000"/>
                  </a:schemeClr>
                </a:gs>
                <a:gs pos="100000">
                  <a:schemeClr val="bg1">
                    <a:lumMod val="9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81686" y="2944885"/>
              <a:ext cx="629244" cy="629244"/>
            </a:xfrm>
            <a:prstGeom prst="ellipse">
              <a:avLst/>
            </a:prstGeom>
            <a:gradFill flip="none" rotWithShape="1">
              <a:gsLst>
                <a:gs pos="0">
                  <a:schemeClr val="accent1">
                    <a:lumMod val="5000"/>
                    <a:lumOff val="95000"/>
                    <a:alpha val="80000"/>
                  </a:schemeClr>
                </a:gs>
                <a:gs pos="74000">
                  <a:schemeClr val="bg1">
                    <a:lumMod val="85000"/>
                  </a:schemeClr>
                </a:gs>
                <a:gs pos="83000">
                  <a:schemeClr val="bg1">
                    <a:lumMod val="85000"/>
                  </a:schemeClr>
                </a:gs>
                <a:gs pos="100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39183" y="1625571"/>
              <a:ext cx="2289294" cy="4242793"/>
            </a:xfrm>
            <a:prstGeom prst="rect">
              <a:avLst/>
            </a:prstGeom>
            <a:gradFill flip="none" rotWithShape="1">
              <a:gsLst>
                <a:gs pos="97000">
                  <a:schemeClr val="accent4">
                    <a:lumMod val="60000"/>
                    <a:lumOff val="40000"/>
                    <a:alpha val="0"/>
                  </a:schemeClr>
                </a:gs>
                <a:gs pos="0">
                  <a:schemeClr val="accent4">
                    <a:lumMod val="60000"/>
                    <a:lumOff val="40000"/>
                    <a:alpha val="0"/>
                  </a:schemeClr>
                </a:gs>
                <a:gs pos="51000">
                  <a:schemeClr val="accent4">
                    <a:lumMod val="60000"/>
                    <a:lumOff val="40000"/>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055716" y="1625572"/>
              <a:ext cx="1986047" cy="4242793"/>
            </a:xfrm>
            <a:prstGeom prst="rect">
              <a:avLst/>
            </a:prstGeom>
            <a:gradFill flip="none" rotWithShape="1">
              <a:gsLst>
                <a:gs pos="97000">
                  <a:schemeClr val="accent2">
                    <a:lumMod val="60000"/>
                    <a:lumOff val="40000"/>
                    <a:alpha val="0"/>
                  </a:schemeClr>
                </a:gs>
                <a:gs pos="0">
                  <a:srgbClr val="F8C8A8">
                    <a:alpha val="0"/>
                  </a:srgbClr>
                </a:gs>
                <a:gs pos="51000">
                  <a:schemeClr val="accent2">
                    <a:lumMod val="60000"/>
                    <a:lumOff val="40000"/>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064913" y="1625572"/>
              <a:ext cx="2279624" cy="4242793"/>
            </a:xfrm>
            <a:prstGeom prst="rect">
              <a:avLst/>
            </a:prstGeom>
            <a:gradFill flip="none" rotWithShape="1">
              <a:gsLst>
                <a:gs pos="97000">
                  <a:srgbClr val="FF0000">
                    <a:alpha val="0"/>
                  </a:srgbClr>
                </a:gs>
                <a:gs pos="0">
                  <a:srgbClr val="FF0000">
                    <a:alpha val="0"/>
                  </a:srgbClr>
                </a:gs>
                <a:gs pos="51000">
                  <a:srgbClr val="FF0000">
                    <a:alpha val="2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366630" y="1617657"/>
              <a:ext cx="1810975" cy="4242793"/>
            </a:xfrm>
            <a:prstGeom prst="rect">
              <a:avLst/>
            </a:prstGeom>
            <a:gradFill flip="none" rotWithShape="1">
              <a:gsLst>
                <a:gs pos="97000">
                  <a:schemeClr val="accent6">
                    <a:lumMod val="60000"/>
                    <a:lumOff val="40000"/>
                    <a:alpha val="0"/>
                  </a:schemeClr>
                </a:gs>
                <a:gs pos="0">
                  <a:schemeClr val="accent6">
                    <a:lumMod val="60000"/>
                    <a:lumOff val="40000"/>
                    <a:alpha val="0"/>
                  </a:schemeClr>
                </a:gs>
                <a:gs pos="51000">
                  <a:schemeClr val="accent6">
                    <a:lumMod val="60000"/>
                    <a:lumOff val="40000"/>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193596" y="1625572"/>
              <a:ext cx="2289294" cy="4242793"/>
            </a:xfrm>
            <a:prstGeom prst="rect">
              <a:avLst/>
            </a:prstGeom>
            <a:gradFill flip="none" rotWithShape="1">
              <a:gsLst>
                <a:gs pos="97000">
                  <a:schemeClr val="accent1">
                    <a:lumMod val="60000"/>
                    <a:lumOff val="40000"/>
                    <a:alpha val="0"/>
                  </a:schemeClr>
                </a:gs>
                <a:gs pos="0">
                  <a:schemeClr val="accent1">
                    <a:lumMod val="60000"/>
                    <a:lumOff val="40000"/>
                    <a:alpha val="0"/>
                  </a:schemeClr>
                </a:gs>
                <a:gs pos="51000">
                  <a:schemeClr val="accent1">
                    <a:lumMod val="60000"/>
                    <a:lumOff val="40000"/>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721068" y="3009576"/>
              <a:ext cx="1332763" cy="968370"/>
              <a:chOff x="1721068" y="2685484"/>
              <a:chExt cx="1332763" cy="968370"/>
            </a:xfrm>
          </p:grpSpPr>
          <p:sp>
            <p:nvSpPr>
              <p:cNvPr id="9" name="椭圆 8"/>
              <p:cNvSpPr/>
              <p:nvPr/>
            </p:nvSpPr>
            <p:spPr>
              <a:xfrm>
                <a:off x="1848593" y="2685484"/>
                <a:ext cx="892097" cy="892097"/>
              </a:xfrm>
              <a:prstGeom prst="ellipse">
                <a:avLst/>
              </a:prstGeom>
              <a:gradFill flip="none" rotWithShape="1">
                <a:gsLst>
                  <a:gs pos="0">
                    <a:schemeClr val="accent1">
                      <a:lumMod val="5000"/>
                      <a:lumOff val="95000"/>
                      <a:alpha val="80000"/>
                    </a:schemeClr>
                  </a:gs>
                  <a:gs pos="74000">
                    <a:schemeClr val="bg1">
                      <a:lumMod val="75000"/>
                    </a:schemeClr>
                  </a:gs>
                  <a:gs pos="83000">
                    <a:schemeClr val="bg1">
                      <a:lumMod val="75000"/>
                    </a:schemeClr>
                  </a:gs>
                  <a:gs pos="100000">
                    <a:schemeClr val="bg1">
                      <a:lumMod val="75000"/>
                    </a:schemeClr>
                  </a:gs>
                </a:gsLst>
                <a:path path="circle">
                  <a:fillToRect r="100000" b="100000"/>
                </a:path>
                <a:tileRect l="-100000" t="-100000"/>
              </a:gradFill>
              <a:ln>
                <a:noFill/>
              </a:ln>
              <a:effectLst>
                <a:reflection blurRad="6350" stA="52000" endA="300" endPos="12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smtClean="0">
                  <a:latin typeface="微软雅黑" panose="020B0503020204020204" pitchFamily="34" charset="-122"/>
                  <a:ea typeface="微软雅黑" panose="020B0503020204020204" pitchFamily="34" charset="-122"/>
                </a:endParaRPr>
              </a:p>
              <a:p>
                <a:pPr algn="ctr"/>
                <a:endParaRPr lang="zh-CN" altLang="en-US"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905000" y="2915190"/>
                <a:ext cx="1148831" cy="738664"/>
              </a:xfrm>
              <a:prstGeom prst="rect">
                <a:avLst/>
              </a:prstGeom>
              <a:noFill/>
            </p:spPr>
            <p:txBody>
              <a:bodyPr wrap="square" rtlCol="0">
                <a:spAutoFit/>
              </a:bodyPr>
              <a:lstStyle/>
              <a:p>
                <a:r>
                  <a:rPr lang="en-US" altLang="zh-CN" sz="1400" b="1" dirty="0" smtClean="0">
                    <a:latin typeface="微软雅黑" panose="020B0503020204020204" pitchFamily="34" charset="-122"/>
                    <a:ea typeface="微软雅黑" panose="020B0503020204020204" pitchFamily="34" charset="-122"/>
                  </a:rPr>
                  <a:t>Inactive </a:t>
                </a:r>
                <a:r>
                  <a:rPr lang="en-US" altLang="zh-CN" sz="1400" b="1" dirty="0">
                    <a:latin typeface="微软雅黑" panose="020B0503020204020204" pitchFamily="34" charset="-122"/>
                    <a:ea typeface="微软雅黑" panose="020B0503020204020204" pitchFamily="34" charset="-122"/>
                  </a:rPr>
                  <a:t>period</a:t>
                </a:r>
              </a:p>
              <a:p>
                <a:endParaRPr lang="zh-CN" altLang="en-US" sz="1400" b="1" dirty="0">
                  <a:latin typeface="微软雅黑" panose="020B0503020204020204" pitchFamily="34" charset="-122"/>
                  <a:ea typeface="微软雅黑" panose="020B0503020204020204" pitchFamily="34" charset="-122"/>
                </a:endParaRPr>
              </a:p>
            </p:txBody>
          </p:sp>
          <p:sp>
            <p:nvSpPr>
              <p:cNvPr id="21" name="弧形 20"/>
              <p:cNvSpPr/>
              <p:nvPr/>
            </p:nvSpPr>
            <p:spPr>
              <a:xfrm rot="21224764" flipV="1">
                <a:off x="1721068" y="2862718"/>
                <a:ext cx="1126953" cy="553547"/>
              </a:xfrm>
              <a:prstGeom prst="arc">
                <a:avLst>
                  <a:gd name="adj1" fmla="val 12623395"/>
                  <a:gd name="adj2" fmla="val 1359671"/>
                </a:avLst>
              </a:prstGeom>
              <a:ln w="12700" cmpd="sng">
                <a:gradFill flip="none" rotWithShape="1">
                  <a:gsLst>
                    <a:gs pos="0">
                      <a:schemeClr val="accent4">
                        <a:lumMod val="40000"/>
                        <a:lumOff val="60000"/>
                        <a:alpha val="20000"/>
                      </a:schemeClr>
                    </a:gs>
                    <a:gs pos="35000">
                      <a:schemeClr val="accent4">
                        <a:lumMod val="60000"/>
                        <a:lumOff val="40000"/>
                      </a:schemeClr>
                    </a:gs>
                    <a:gs pos="68000">
                      <a:schemeClr val="accent4">
                        <a:lumMod val="75000"/>
                      </a:schemeClr>
                    </a:gs>
                    <a:gs pos="100000">
                      <a:schemeClr val="accent4">
                        <a:lumMod val="50000"/>
                      </a:schemeClr>
                    </a:gs>
                  </a:gsLst>
                  <a:lin ang="0" scaled="1"/>
                  <a:tileRect/>
                </a:gra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2" name="组合 31"/>
            <p:cNvGrpSpPr/>
            <p:nvPr/>
          </p:nvGrpSpPr>
          <p:grpSpPr>
            <a:xfrm>
              <a:off x="3450434" y="3073806"/>
              <a:ext cx="1312066" cy="1105257"/>
              <a:chOff x="3450434" y="2749714"/>
              <a:chExt cx="1312066" cy="1105257"/>
            </a:xfrm>
          </p:grpSpPr>
          <p:sp>
            <p:nvSpPr>
              <p:cNvPr id="7" name="椭圆 6"/>
              <p:cNvSpPr/>
              <p:nvPr/>
            </p:nvSpPr>
            <p:spPr>
              <a:xfrm>
                <a:off x="3483337" y="2749714"/>
                <a:ext cx="1105257" cy="1105257"/>
              </a:xfrm>
              <a:prstGeom prst="ellipse">
                <a:avLst/>
              </a:prstGeom>
              <a:gradFill flip="none" rotWithShape="1">
                <a:gsLst>
                  <a:gs pos="0">
                    <a:schemeClr val="accent1">
                      <a:lumMod val="5000"/>
                      <a:lumOff val="95000"/>
                      <a:alpha val="80000"/>
                    </a:schemeClr>
                  </a:gs>
                  <a:gs pos="74000">
                    <a:schemeClr val="bg1">
                      <a:lumMod val="65000"/>
                    </a:schemeClr>
                  </a:gs>
                  <a:gs pos="83000">
                    <a:schemeClr val="bg1">
                      <a:lumMod val="65000"/>
                    </a:schemeClr>
                  </a:gs>
                  <a:gs pos="100000">
                    <a:schemeClr val="bg1">
                      <a:lumMod val="65000"/>
                    </a:schemeClr>
                  </a:gs>
                </a:gsLst>
                <a:path path="circle">
                  <a:fillToRect r="100000" b="100000"/>
                </a:path>
                <a:tileRect l="-100000" t="-100000"/>
              </a:gradFill>
              <a:ln>
                <a:noFill/>
              </a:ln>
              <a:effectLst>
                <a:reflection blurRad="6350" stA="52000" endA="300" endPos="12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7" name="文本框 16"/>
              <p:cNvSpPr txBox="1"/>
              <p:nvPr/>
            </p:nvSpPr>
            <p:spPr>
              <a:xfrm>
                <a:off x="3456528" y="3068032"/>
                <a:ext cx="1305972" cy="584776"/>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Incubating period</a:t>
                </a:r>
              </a:p>
            </p:txBody>
          </p:sp>
          <p:sp>
            <p:nvSpPr>
              <p:cNvPr id="22" name="弧形 21"/>
              <p:cNvSpPr/>
              <p:nvPr/>
            </p:nvSpPr>
            <p:spPr>
              <a:xfrm rot="21145819" flipV="1">
                <a:off x="3450434" y="2995569"/>
                <a:ext cx="1251695" cy="621528"/>
              </a:xfrm>
              <a:prstGeom prst="arc">
                <a:avLst>
                  <a:gd name="adj1" fmla="val 11818184"/>
                  <a:gd name="adj2" fmla="val 1359671"/>
                </a:avLst>
              </a:prstGeom>
              <a:ln w="19050" cmpd="sng">
                <a:gradFill flip="none" rotWithShape="1">
                  <a:gsLst>
                    <a:gs pos="0">
                      <a:schemeClr val="accent2">
                        <a:lumMod val="40000"/>
                        <a:lumOff val="60000"/>
                        <a:alpha val="20000"/>
                      </a:schemeClr>
                    </a:gs>
                    <a:gs pos="35000">
                      <a:schemeClr val="accent2">
                        <a:lumMod val="60000"/>
                        <a:lumOff val="40000"/>
                      </a:schemeClr>
                    </a:gs>
                    <a:gs pos="68000">
                      <a:schemeClr val="accent2">
                        <a:lumMod val="75000"/>
                      </a:schemeClr>
                    </a:gs>
                    <a:gs pos="100000">
                      <a:schemeClr val="accent2">
                        <a:lumMod val="50000"/>
                      </a:schemeClr>
                    </a:gs>
                  </a:gsLst>
                  <a:lin ang="0" scaled="1"/>
                  <a:tileRect/>
                </a:gra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3" name="组合 32"/>
            <p:cNvGrpSpPr/>
            <p:nvPr/>
          </p:nvGrpSpPr>
          <p:grpSpPr>
            <a:xfrm>
              <a:off x="5510327" y="2961666"/>
              <a:ext cx="1547703" cy="1329536"/>
              <a:chOff x="5510327" y="2637574"/>
              <a:chExt cx="1547703" cy="1329536"/>
            </a:xfrm>
          </p:grpSpPr>
          <p:sp>
            <p:nvSpPr>
              <p:cNvPr id="2" name="椭圆 1"/>
              <p:cNvSpPr/>
              <p:nvPr/>
            </p:nvSpPr>
            <p:spPr>
              <a:xfrm>
                <a:off x="5605801" y="2637574"/>
                <a:ext cx="1329536" cy="1329536"/>
              </a:xfrm>
              <a:prstGeom prst="ellipse">
                <a:avLst/>
              </a:prstGeom>
              <a:gradFill flip="none" rotWithShape="1">
                <a:gsLst>
                  <a:gs pos="0">
                    <a:schemeClr val="accent1">
                      <a:lumMod val="5000"/>
                      <a:lumOff val="95000"/>
                      <a:alpha val="80000"/>
                    </a:schemeClr>
                  </a:gs>
                  <a:gs pos="74000">
                    <a:schemeClr val="bg1">
                      <a:lumMod val="50000"/>
                    </a:schemeClr>
                  </a:gs>
                  <a:gs pos="83000">
                    <a:schemeClr val="bg1">
                      <a:lumMod val="50000"/>
                    </a:schemeClr>
                  </a:gs>
                  <a:gs pos="100000">
                    <a:schemeClr val="bg1">
                      <a:lumMod val="50000"/>
                    </a:schemeClr>
                  </a:gs>
                </a:gsLst>
                <a:path path="circle">
                  <a:fillToRect r="100000" b="100000"/>
                </a:path>
                <a:tileRect l="-100000" t="-100000"/>
              </a:gradFill>
              <a:ln>
                <a:noFill/>
              </a:ln>
              <a:effectLst>
                <a:reflection blurRad="6350" stA="52000" endA="300" endPos="12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0327" y="3016658"/>
                <a:ext cx="1427047" cy="584776"/>
              </a:xfrm>
              <a:prstGeom prst="rect">
                <a:avLst/>
              </a:prstGeom>
              <a:noFill/>
            </p:spPr>
            <p:txBody>
              <a:bodyPr wrap="square" rtlCol="0">
                <a:spAutoFit/>
              </a:bodyPr>
              <a:lstStyle/>
              <a:p>
                <a:pPr algn="ctr"/>
                <a:r>
                  <a:rPr lang="en-US" altLang="zh-CN" sz="1600" b="1" dirty="0">
                    <a:latin typeface="微软雅黑" panose="020B0503020204020204" pitchFamily="34" charset="-122"/>
                    <a:ea typeface="微软雅黑" panose="020B0503020204020204" pitchFamily="34" charset="-122"/>
                  </a:rPr>
                  <a:t>Explosive period</a:t>
                </a:r>
              </a:p>
            </p:txBody>
          </p:sp>
          <p:sp>
            <p:nvSpPr>
              <p:cNvPr id="23" name="弧形 22"/>
              <p:cNvSpPr/>
              <p:nvPr/>
            </p:nvSpPr>
            <p:spPr>
              <a:xfrm rot="21145819" flipV="1">
                <a:off x="5540085" y="2913362"/>
                <a:ext cx="1517945" cy="785943"/>
              </a:xfrm>
              <a:prstGeom prst="arc">
                <a:avLst>
                  <a:gd name="adj1" fmla="val 11818184"/>
                  <a:gd name="adj2" fmla="val 1359671"/>
                </a:avLst>
              </a:prstGeom>
              <a:ln w="25400" cmpd="sng">
                <a:gradFill flip="none" rotWithShape="1">
                  <a:gsLst>
                    <a:gs pos="0">
                      <a:srgbClr val="FFD5D5">
                        <a:alpha val="20000"/>
                      </a:srgbClr>
                    </a:gs>
                    <a:gs pos="35000">
                      <a:srgbClr val="FF4F4F"/>
                    </a:gs>
                    <a:gs pos="68000">
                      <a:srgbClr val="FF0000"/>
                    </a:gs>
                    <a:gs pos="100000">
                      <a:srgbClr val="C00000"/>
                    </a:gs>
                  </a:gsLst>
                  <a:lin ang="0" scaled="1"/>
                  <a:tileRect/>
                </a:gra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4" name="组合 33"/>
            <p:cNvGrpSpPr/>
            <p:nvPr/>
          </p:nvGrpSpPr>
          <p:grpSpPr>
            <a:xfrm>
              <a:off x="7821710" y="2785314"/>
              <a:ext cx="1251695" cy="1105257"/>
              <a:chOff x="7821710" y="2461222"/>
              <a:chExt cx="1251695" cy="1105257"/>
            </a:xfrm>
          </p:grpSpPr>
          <p:sp>
            <p:nvSpPr>
              <p:cNvPr id="8" name="椭圆 7"/>
              <p:cNvSpPr/>
              <p:nvPr/>
            </p:nvSpPr>
            <p:spPr>
              <a:xfrm>
                <a:off x="7841676" y="2461222"/>
                <a:ext cx="1105257" cy="1105257"/>
              </a:xfrm>
              <a:prstGeom prst="ellipse">
                <a:avLst/>
              </a:prstGeom>
              <a:gradFill flip="none" rotWithShape="1">
                <a:gsLst>
                  <a:gs pos="0">
                    <a:schemeClr val="accent1">
                      <a:lumMod val="5000"/>
                      <a:lumOff val="95000"/>
                      <a:alpha val="80000"/>
                    </a:schemeClr>
                  </a:gs>
                  <a:gs pos="74000">
                    <a:schemeClr val="bg1">
                      <a:lumMod val="65000"/>
                    </a:schemeClr>
                  </a:gs>
                  <a:gs pos="83000">
                    <a:schemeClr val="bg1">
                      <a:lumMod val="65000"/>
                    </a:schemeClr>
                  </a:gs>
                  <a:gs pos="100000">
                    <a:schemeClr val="bg1">
                      <a:lumMod val="50000"/>
                    </a:schemeClr>
                  </a:gs>
                </a:gsLst>
                <a:path path="circle">
                  <a:fillToRect r="100000" b="100000"/>
                </a:path>
                <a:tileRect l="-100000" t="-100000"/>
              </a:gradFill>
              <a:ln>
                <a:noFill/>
              </a:ln>
              <a:effectLst>
                <a:reflection blurRad="6350" stA="52000" endA="300" endPos="12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文本框 17"/>
              <p:cNvSpPr txBox="1"/>
              <p:nvPr/>
            </p:nvSpPr>
            <p:spPr>
              <a:xfrm>
                <a:off x="8019544" y="2844573"/>
                <a:ext cx="917232" cy="584776"/>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Mature period</a:t>
                </a:r>
              </a:p>
            </p:txBody>
          </p:sp>
          <p:sp>
            <p:nvSpPr>
              <p:cNvPr id="24" name="弧形 23"/>
              <p:cNvSpPr/>
              <p:nvPr/>
            </p:nvSpPr>
            <p:spPr>
              <a:xfrm rot="21145819" flipV="1">
                <a:off x="7821710" y="2703086"/>
                <a:ext cx="1251695" cy="621528"/>
              </a:xfrm>
              <a:prstGeom prst="arc">
                <a:avLst>
                  <a:gd name="adj1" fmla="val 11818184"/>
                  <a:gd name="adj2" fmla="val 1359671"/>
                </a:avLst>
              </a:prstGeom>
              <a:ln w="19050" cmpd="sng">
                <a:gradFill flip="none" rotWithShape="1">
                  <a:gsLst>
                    <a:gs pos="0">
                      <a:schemeClr val="accent6">
                        <a:lumMod val="40000"/>
                        <a:lumOff val="60000"/>
                        <a:alpha val="20000"/>
                      </a:schemeClr>
                    </a:gs>
                    <a:gs pos="35000">
                      <a:schemeClr val="accent6">
                        <a:lumMod val="60000"/>
                        <a:lumOff val="40000"/>
                      </a:schemeClr>
                    </a:gs>
                    <a:gs pos="68000">
                      <a:schemeClr val="accent6">
                        <a:lumMod val="75000"/>
                      </a:schemeClr>
                    </a:gs>
                    <a:gs pos="100000">
                      <a:schemeClr val="accent6">
                        <a:lumMod val="50000"/>
                      </a:schemeClr>
                    </a:gs>
                  </a:gsLst>
                  <a:lin ang="0" scaled="1"/>
                  <a:tileRect/>
                </a:gra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5" name="组合 34"/>
            <p:cNvGrpSpPr/>
            <p:nvPr/>
          </p:nvGrpSpPr>
          <p:grpSpPr>
            <a:xfrm>
              <a:off x="9204403" y="2117479"/>
              <a:ext cx="1146097" cy="892097"/>
              <a:chOff x="9204403" y="1793387"/>
              <a:chExt cx="1146097" cy="892097"/>
            </a:xfrm>
          </p:grpSpPr>
          <p:sp>
            <p:nvSpPr>
              <p:cNvPr id="10" name="椭圆 9"/>
              <p:cNvSpPr/>
              <p:nvPr/>
            </p:nvSpPr>
            <p:spPr>
              <a:xfrm>
                <a:off x="9333406" y="1793387"/>
                <a:ext cx="892097" cy="892097"/>
              </a:xfrm>
              <a:prstGeom prst="ellipse">
                <a:avLst/>
              </a:prstGeom>
              <a:gradFill flip="none" rotWithShape="1">
                <a:gsLst>
                  <a:gs pos="0">
                    <a:schemeClr val="accent1">
                      <a:lumMod val="5000"/>
                      <a:lumOff val="95000"/>
                      <a:alpha val="80000"/>
                    </a:schemeClr>
                  </a:gs>
                  <a:gs pos="74000">
                    <a:schemeClr val="bg1">
                      <a:lumMod val="75000"/>
                    </a:schemeClr>
                  </a:gs>
                  <a:gs pos="83000">
                    <a:schemeClr val="bg1">
                      <a:lumMod val="75000"/>
                    </a:schemeClr>
                  </a:gs>
                  <a:gs pos="100000">
                    <a:schemeClr val="bg1">
                      <a:lumMod val="75000"/>
                    </a:schemeClr>
                  </a:gs>
                </a:gsLst>
                <a:path path="circle">
                  <a:fillToRect r="100000" b="100000"/>
                </a:path>
                <a:tileRect l="-100000" t="-100000"/>
              </a:gradFill>
              <a:ln>
                <a:noFill/>
              </a:ln>
              <a:effectLst>
                <a:reflection blurRad="6350" stA="52000" endA="300" endPos="12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295126" y="2001961"/>
                <a:ext cx="1055374" cy="523220"/>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Recession period</a:t>
                </a:r>
              </a:p>
            </p:txBody>
          </p:sp>
          <p:sp>
            <p:nvSpPr>
              <p:cNvPr id="25" name="弧形 24"/>
              <p:cNvSpPr/>
              <p:nvPr/>
            </p:nvSpPr>
            <p:spPr>
              <a:xfrm rot="21224764" flipV="1">
                <a:off x="9204403" y="1971637"/>
                <a:ext cx="1126953" cy="553547"/>
              </a:xfrm>
              <a:prstGeom prst="arc">
                <a:avLst>
                  <a:gd name="adj1" fmla="val 12623395"/>
                  <a:gd name="adj2" fmla="val 1359671"/>
                </a:avLst>
              </a:prstGeom>
              <a:ln w="12700" cmpd="sng">
                <a:gradFill flip="none" rotWithShape="1">
                  <a:gsLst>
                    <a:gs pos="0">
                      <a:schemeClr val="accent1">
                        <a:lumMod val="40000"/>
                        <a:lumOff val="60000"/>
                        <a:alpha val="20000"/>
                      </a:schemeClr>
                    </a:gs>
                    <a:gs pos="35000">
                      <a:schemeClr val="accent1">
                        <a:lumMod val="60000"/>
                        <a:lumOff val="40000"/>
                      </a:schemeClr>
                    </a:gs>
                    <a:gs pos="68000">
                      <a:schemeClr val="accent1">
                        <a:lumMod val="75000"/>
                      </a:schemeClr>
                    </a:gs>
                    <a:gs pos="100000">
                      <a:schemeClr val="accent1">
                        <a:lumMod val="50000"/>
                      </a:schemeClr>
                    </a:gs>
                  </a:gsLst>
                  <a:lin ang="0" scaled="1"/>
                  <a:tileRect/>
                </a:gra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2" name="矩形 41"/>
            <p:cNvSpPr/>
            <p:nvPr/>
          </p:nvSpPr>
          <p:spPr>
            <a:xfrm>
              <a:off x="715884" y="5582201"/>
              <a:ext cx="10801731" cy="73259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descr="公司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16172954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91367"/>
          </a:xfrm>
          <a:prstGeom prst="rect">
            <a:avLst/>
          </a:prstGeom>
          <a:solidFill>
            <a:schemeClr val="bg1"/>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标题 1"/>
          <p:cNvSpPr>
            <a:spLocks noGrp="1"/>
          </p:cNvSpPr>
          <p:nvPr>
            <p:ph type="title"/>
          </p:nvPr>
        </p:nvSpPr>
        <p:spPr>
          <a:xfrm>
            <a:off x="1253208" y="608816"/>
            <a:ext cx="7954292" cy="458108"/>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T</a:t>
            </a:r>
            <a:r>
              <a:rPr lang="en-US" altLang="zh-CN" sz="2800" b="1" dirty="0" smtClean="0">
                <a:latin typeface="微软雅黑" panose="020B0503020204020204" pitchFamily="34" charset="-122"/>
                <a:ea typeface="微软雅黑" panose="020B0503020204020204" pitchFamily="34" charset="-122"/>
              </a:rPr>
              <a:t>he</a:t>
            </a:r>
            <a:r>
              <a:rPr lang="zh-CN" altLang="en-US" sz="2800" b="1" dirty="0" smtClean="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Public </a:t>
            </a:r>
            <a:r>
              <a:rPr lang="en-US" altLang="zh-CN" sz="2800" b="1" dirty="0">
                <a:latin typeface="微软雅黑" panose="020B0503020204020204" pitchFamily="34" charset="-122"/>
                <a:ea typeface="微软雅黑" panose="020B0503020204020204" pitchFamily="34" charset="-122"/>
              </a:rPr>
              <a:t>Opinion Risk Management Theory</a:t>
            </a:r>
            <a:br>
              <a:rPr lang="en-US" altLang="zh-CN" sz="2800" b="1" dirty="0">
                <a:latin typeface="微软雅黑" panose="020B0503020204020204" pitchFamily="34" charset="-122"/>
                <a:ea typeface="微软雅黑" panose="020B0503020204020204" pitchFamily="34" charset="-122"/>
              </a:rPr>
            </a:br>
            <a:endParaRPr lang="zh-CN" altLang="en-US" sz="2800" b="1" dirty="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789534" y="1453140"/>
            <a:ext cx="9894341" cy="5199771"/>
            <a:chOff x="789534" y="1228056"/>
            <a:chExt cx="9894341" cy="5199771"/>
          </a:xfrm>
        </p:grpSpPr>
        <p:grpSp>
          <p:nvGrpSpPr>
            <p:cNvPr id="22" name="组合 21"/>
            <p:cNvGrpSpPr/>
            <p:nvPr/>
          </p:nvGrpSpPr>
          <p:grpSpPr>
            <a:xfrm>
              <a:off x="789534" y="1228056"/>
              <a:ext cx="9894341" cy="5199771"/>
              <a:chOff x="789534" y="1228056"/>
              <a:chExt cx="9894341" cy="5199771"/>
            </a:xfrm>
          </p:grpSpPr>
          <p:sp>
            <p:nvSpPr>
              <p:cNvPr id="18" name="圆角矩形 17"/>
              <p:cNvSpPr/>
              <p:nvPr/>
            </p:nvSpPr>
            <p:spPr>
              <a:xfrm>
                <a:off x="789534" y="1228056"/>
                <a:ext cx="2861716" cy="2023485"/>
              </a:xfrm>
              <a:prstGeom prst="roundRect">
                <a:avLst>
                  <a:gd name="adj" fmla="val 7239"/>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75381" y="1336100"/>
                <a:ext cx="2465748" cy="1775486"/>
              </a:xfrm>
              <a:prstGeom prst="rect">
                <a:avLst/>
              </a:prstGeom>
              <a:noFill/>
            </p:spPr>
            <p:txBody>
              <a:bodyPr wrap="square" rtlCol="0">
                <a:spAutoFit/>
              </a:bodyPr>
              <a:lstStyle/>
              <a:p>
                <a:pPr>
                  <a:lnSpc>
                    <a:spcPct val="150000"/>
                  </a:lnSpc>
                </a:pPr>
                <a:r>
                  <a:rPr lang="en-US" altLang="zh-CN" sz="1050" dirty="0">
                    <a:latin typeface="微软雅黑" panose="020B0503020204020204" pitchFamily="34" charset="-122"/>
                    <a:ea typeface="微软雅黑" panose="020B0503020204020204" pitchFamily="34" charset="-122"/>
                  </a:rPr>
                  <a:t>Based upon years of </a:t>
                </a:r>
                <a:r>
                  <a:rPr lang="en-US" altLang="zh-CN" sz="1050" dirty="0" err="1">
                    <a:latin typeface="微软雅黑" panose="020B0503020204020204" pitchFamily="34" charset="-122"/>
                    <a:ea typeface="微软雅黑" panose="020B0503020204020204" pitchFamily="34" charset="-122"/>
                  </a:rPr>
                  <a:t>theorectical</a:t>
                </a:r>
                <a:r>
                  <a:rPr lang="en-US" altLang="zh-CN" sz="1050" dirty="0">
                    <a:latin typeface="微软雅黑" panose="020B0503020204020204" pitchFamily="34" charset="-122"/>
                    <a:ea typeface="微软雅黑" panose="020B0503020204020204" pitchFamily="34" charset="-122"/>
                  </a:rPr>
                  <a:t> study and real-life public opinion handling experience, URUN has developed a complete system in public opinion risk management, including theory and the supporting software solution. </a:t>
                </a:r>
              </a:p>
            </p:txBody>
          </p:sp>
          <p:grpSp>
            <p:nvGrpSpPr>
              <p:cNvPr id="17" name="组合 16"/>
              <p:cNvGrpSpPr/>
              <p:nvPr/>
            </p:nvGrpSpPr>
            <p:grpSpPr>
              <a:xfrm>
                <a:off x="3526967" y="1304855"/>
                <a:ext cx="7156908" cy="5122972"/>
                <a:chOff x="3388070" y="1223832"/>
                <a:chExt cx="7156908" cy="5122972"/>
              </a:xfrm>
            </p:grpSpPr>
            <p:sp>
              <p:nvSpPr>
                <p:cNvPr id="33" name="椭圆 32"/>
                <p:cNvSpPr/>
                <p:nvPr/>
              </p:nvSpPr>
              <p:spPr>
                <a:xfrm>
                  <a:off x="4382106" y="1377387"/>
                  <a:ext cx="4769190" cy="4769190"/>
                </a:xfrm>
                <a:prstGeom prst="ellipse">
                  <a:avLst/>
                </a:prstGeom>
                <a:noFill/>
                <a:ln w="25400"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5941" y="2102864"/>
                  <a:ext cx="3341520" cy="3348764"/>
                </a:xfrm>
                <a:prstGeom prst="rect">
                  <a:avLst/>
                </a:prstGeom>
              </p:spPr>
            </p:pic>
            <p:sp>
              <p:nvSpPr>
                <p:cNvPr id="3" name="椭圆 2"/>
                <p:cNvSpPr/>
                <p:nvPr/>
              </p:nvSpPr>
              <p:spPr>
                <a:xfrm>
                  <a:off x="4875540" y="1886085"/>
                  <a:ext cx="3782322" cy="378232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618518" y="2969993"/>
                  <a:ext cx="1926460" cy="787395"/>
                </a:xfrm>
                <a:prstGeom prst="rect">
                  <a:avLst/>
                </a:prstGeom>
                <a:solidFill>
                  <a:schemeClr val="bg1"/>
                </a:solidFill>
                <a:ln>
                  <a:noFill/>
                </a:ln>
                <a:effectLst/>
              </p:spPr>
              <p:txBody>
                <a:bodyPr wrap="square" rtlCol="0">
                  <a:spAutoFit/>
                </a:bodyPr>
                <a:lstStyle/>
                <a:p>
                  <a:pPr>
                    <a:lnSpc>
                      <a:spcPts val="1800"/>
                    </a:lnSpc>
                  </a:pPr>
                  <a:r>
                    <a:rPr lang="en-US" altLang="zh-CN" sz="1600" b="1" dirty="0">
                      <a:latin typeface="微软雅黑" panose="020B0503020204020204" pitchFamily="34" charset="-122"/>
                      <a:ea typeface="微软雅黑" panose="020B0503020204020204" pitchFamily="34" charset="-122"/>
                    </a:rPr>
                    <a:t>Analysis </a:t>
                  </a:r>
                  <a:r>
                    <a:rPr lang="zh-CN" altLang="en-US"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1800"/>
                    </a:lnSpc>
                  </a:pPr>
                  <a:r>
                    <a:rPr lang="en-US" altLang="zh-CN" sz="1600" b="1" dirty="0" smtClean="0">
                      <a:latin typeface="微软雅黑" panose="020B0503020204020204" pitchFamily="34" charset="-122"/>
                      <a:ea typeface="微软雅黑" panose="020B0503020204020204" pitchFamily="34" charset="-122"/>
                    </a:rPr>
                    <a:t>and </a:t>
                  </a:r>
                </a:p>
                <a:p>
                  <a:pPr>
                    <a:lnSpc>
                      <a:spcPts val="1800"/>
                    </a:lnSpc>
                  </a:pPr>
                  <a:r>
                    <a:rPr lang="en-US" altLang="zh-CN" sz="1600" b="1" dirty="0" smtClean="0">
                      <a:latin typeface="微软雅黑" panose="020B0503020204020204" pitchFamily="34" charset="-122"/>
                      <a:ea typeface="微软雅黑" panose="020B0503020204020204" pitchFamily="34" charset="-122"/>
                    </a:rPr>
                    <a:t>Decision</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Making</a:t>
                  </a:r>
                  <a:endParaRPr lang="en-US" altLang="zh-CN" sz="16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893093" y="5328577"/>
                  <a:ext cx="1683510" cy="1018227"/>
                </a:xfrm>
                <a:prstGeom prst="rect">
                  <a:avLst/>
                </a:prstGeom>
                <a:solidFill>
                  <a:schemeClr val="bg1"/>
                </a:solidFill>
                <a:ln>
                  <a:noFill/>
                </a:ln>
                <a:effectLst/>
              </p:spPr>
              <p:txBody>
                <a:bodyPr wrap="square" rtlCol="0">
                  <a:spAutoFit/>
                </a:bodyPr>
                <a:lstStyle/>
                <a:p>
                  <a:pPr algn="just">
                    <a:lnSpc>
                      <a:spcPts val="1800"/>
                    </a:lnSpc>
                  </a:pPr>
                  <a:r>
                    <a:rPr lang="en-US" altLang="zh-CN" sz="1600" b="1" dirty="0" smtClean="0">
                      <a:latin typeface="微软雅黑" panose="020B0503020204020204" pitchFamily="34" charset="-122"/>
                      <a:ea typeface="微软雅黑" panose="020B0503020204020204" pitchFamily="34" charset="-122"/>
                    </a:rPr>
                    <a:t>Neutralization </a:t>
                  </a:r>
                </a:p>
                <a:p>
                  <a:pPr algn="just">
                    <a:lnSpc>
                      <a:spcPts val="1800"/>
                    </a:lnSpc>
                  </a:pPr>
                  <a:r>
                    <a:rPr lang="en-US" altLang="zh-CN" sz="1600" b="1" dirty="0" smtClean="0">
                      <a:latin typeface="微软雅黑" panose="020B0503020204020204" pitchFamily="34" charset="-122"/>
                      <a:ea typeface="微软雅黑" panose="020B0503020204020204" pitchFamily="34" charset="-122"/>
                    </a:rPr>
                    <a:t>and </a:t>
                  </a:r>
                </a:p>
                <a:p>
                  <a:pPr algn="just">
                    <a:lnSpc>
                      <a:spcPts val="1800"/>
                    </a:lnSpc>
                  </a:pPr>
                  <a:r>
                    <a:rPr lang="en-US" altLang="zh-CN" sz="1600" b="1" dirty="0" smtClean="0">
                      <a:latin typeface="微软雅黑" panose="020B0503020204020204" pitchFamily="34" charset="-122"/>
                      <a:ea typeface="微软雅黑" panose="020B0503020204020204" pitchFamily="34" charset="-122"/>
                    </a:rPr>
                    <a:t>diversion</a:t>
                  </a:r>
                  <a:endParaRPr lang="en-US" altLang="zh-CN" sz="1600" b="1" dirty="0">
                    <a:latin typeface="微软雅黑" panose="020B0503020204020204" pitchFamily="34" charset="-122"/>
                    <a:ea typeface="微软雅黑" panose="020B0503020204020204" pitchFamily="34" charset="-122"/>
                  </a:endParaRPr>
                </a:p>
                <a:p>
                  <a:pPr algn="just">
                    <a:lnSpc>
                      <a:spcPts val="1800"/>
                    </a:lnSpc>
                  </a:pPr>
                  <a:endParaRPr lang="en-US" altLang="zh-CN" sz="1600" b="1" dirty="0" smtClean="0">
                    <a:latin typeface="微软雅黑" panose="020B0503020204020204" pitchFamily="34" charset="-122"/>
                    <a:ea typeface="微软雅黑" panose="020B0503020204020204" pitchFamily="34" charset="-122"/>
                  </a:endParaRPr>
                </a:p>
              </p:txBody>
            </p:sp>
            <p:sp>
              <p:nvSpPr>
                <p:cNvPr id="25" name="文本框 24"/>
                <p:cNvSpPr txBox="1"/>
                <p:nvPr/>
              </p:nvSpPr>
              <p:spPr>
                <a:xfrm>
                  <a:off x="3388070" y="5298922"/>
                  <a:ext cx="2176041" cy="1018227"/>
                </a:xfrm>
                <a:prstGeom prst="rect">
                  <a:avLst/>
                </a:prstGeom>
                <a:solidFill>
                  <a:schemeClr val="bg1"/>
                </a:solidFill>
                <a:ln>
                  <a:noFill/>
                </a:ln>
                <a:effectLst/>
              </p:spPr>
              <p:txBody>
                <a:bodyPr wrap="square" rtlCol="0">
                  <a:spAutoFit/>
                </a:bodyPr>
                <a:lstStyle/>
                <a:p>
                  <a:pPr algn="r">
                    <a:lnSpc>
                      <a:spcPts val="1800"/>
                    </a:lnSpc>
                  </a:pPr>
                  <a:r>
                    <a:rPr lang="en-US" altLang="zh-CN" sz="1600" b="1" dirty="0" smtClean="0">
                      <a:latin typeface="微软雅黑" panose="020B0503020204020204" pitchFamily="34" charset="-122"/>
                      <a:ea typeface="微软雅黑" panose="020B0503020204020204" pitchFamily="34" charset="-122"/>
                    </a:rPr>
                    <a:t>Evaluation </a:t>
                  </a:r>
                  <a:r>
                    <a:rPr lang="en-US" altLang="zh-CN" sz="1600" b="1" dirty="0">
                      <a:latin typeface="微软雅黑" panose="020B0503020204020204" pitchFamily="34" charset="-122"/>
                      <a:ea typeface="微软雅黑" panose="020B0503020204020204" pitchFamily="34" charset="-122"/>
                    </a:rPr>
                    <a:t>of results and </a:t>
                  </a:r>
                  <a:endParaRPr lang="en-US" altLang="zh-CN" sz="1600" b="1" dirty="0" smtClean="0">
                    <a:latin typeface="微软雅黑" panose="020B0503020204020204" pitchFamily="34" charset="-122"/>
                    <a:ea typeface="微软雅黑" panose="020B0503020204020204" pitchFamily="34" charset="-122"/>
                  </a:endParaRPr>
                </a:p>
                <a:p>
                  <a:pPr algn="r">
                    <a:lnSpc>
                      <a:spcPts val="1800"/>
                    </a:lnSpc>
                  </a:pPr>
                  <a:r>
                    <a:rPr lang="en-US" altLang="zh-CN" sz="1600" b="1" dirty="0" smtClean="0">
                      <a:latin typeface="微软雅黑" panose="020B0503020204020204" pitchFamily="34" charset="-122"/>
                      <a:ea typeface="微软雅黑" panose="020B0503020204020204" pitchFamily="34" charset="-122"/>
                    </a:rPr>
                    <a:t>feedback</a:t>
                  </a:r>
                  <a:endParaRPr lang="en-US" altLang="zh-CN" sz="1600" b="1" dirty="0">
                    <a:latin typeface="微软雅黑" panose="020B0503020204020204" pitchFamily="34" charset="-122"/>
                    <a:ea typeface="微软雅黑" panose="020B0503020204020204" pitchFamily="34" charset="-122"/>
                  </a:endParaRPr>
                </a:p>
                <a:p>
                  <a:pPr algn="r">
                    <a:lnSpc>
                      <a:spcPts val="1800"/>
                    </a:lnSpc>
                  </a:pPr>
                  <a:endParaRPr lang="en-US" altLang="zh-CN" sz="1600" b="1" dirty="0" smtClean="0">
                    <a:latin typeface="微软雅黑" panose="020B0503020204020204" pitchFamily="34" charset="-122"/>
                    <a:ea typeface="微软雅黑" panose="020B0503020204020204" pitchFamily="34" charset="-122"/>
                  </a:endParaRPr>
                </a:p>
              </p:txBody>
            </p:sp>
            <p:sp>
              <p:nvSpPr>
                <p:cNvPr id="26" name="文本框 25"/>
                <p:cNvSpPr txBox="1"/>
                <p:nvPr/>
              </p:nvSpPr>
              <p:spPr>
                <a:xfrm>
                  <a:off x="3820088" y="2992416"/>
                  <a:ext cx="1048426" cy="1018227"/>
                </a:xfrm>
                <a:prstGeom prst="rect">
                  <a:avLst/>
                </a:prstGeom>
                <a:solidFill>
                  <a:schemeClr val="bg1"/>
                </a:solidFill>
                <a:ln>
                  <a:noFill/>
                </a:ln>
                <a:effectLst/>
              </p:spPr>
              <p:txBody>
                <a:bodyPr wrap="square" rtlCol="0">
                  <a:spAutoFit/>
                </a:bodyPr>
                <a:lstStyle/>
                <a:p>
                  <a:pPr algn="r">
                    <a:lnSpc>
                      <a:spcPts val="1800"/>
                    </a:lnSpc>
                  </a:pPr>
                  <a:r>
                    <a:rPr lang="en-US" altLang="zh-CN" sz="1600" b="1" dirty="0" smtClean="0">
                      <a:latin typeface="微软雅黑" panose="020B0503020204020204" pitchFamily="34" charset="-122"/>
                      <a:ea typeface="微软雅黑" panose="020B0503020204020204" pitchFamily="34" charset="-122"/>
                    </a:rPr>
                    <a:t>Reviews </a:t>
                  </a:r>
                  <a:r>
                    <a:rPr lang="en-US" altLang="zh-CN" sz="1600" b="1" dirty="0">
                      <a:latin typeface="微软雅黑" panose="020B0503020204020204" pitchFamily="34" charset="-122"/>
                      <a:ea typeface="微软雅黑" panose="020B0503020204020204" pitchFamily="34" charset="-122"/>
                    </a:rPr>
                    <a:t>and reports</a:t>
                  </a:r>
                </a:p>
                <a:p>
                  <a:pPr algn="r">
                    <a:lnSpc>
                      <a:spcPts val="1800"/>
                    </a:lnSpc>
                  </a:pPr>
                  <a:endParaRPr lang="en-US" altLang="zh-CN" sz="1600" b="1" dirty="0" smtClean="0">
                    <a:latin typeface="微软雅黑" panose="020B0503020204020204" pitchFamily="34" charset="-122"/>
                    <a:ea typeface="微软雅黑" panose="020B0503020204020204" pitchFamily="34" charset="-122"/>
                  </a:endParaRPr>
                </a:p>
              </p:txBody>
            </p:sp>
            <p:sp>
              <p:nvSpPr>
                <p:cNvPr id="50" name="椭圆 49"/>
                <p:cNvSpPr/>
                <p:nvPr/>
              </p:nvSpPr>
              <p:spPr>
                <a:xfrm>
                  <a:off x="6674103" y="1797704"/>
                  <a:ext cx="185195" cy="1851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456475" y="3050822"/>
                  <a:ext cx="185195" cy="1851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7806161" y="5217505"/>
                  <a:ext cx="185195" cy="1851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874460" y="3076860"/>
                  <a:ext cx="185195" cy="1851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48369" y="5217506"/>
                  <a:ext cx="185195" cy="18519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6236824" y="1223832"/>
                  <a:ext cx="1196654" cy="787395"/>
                </a:xfrm>
                <a:prstGeom prst="rect">
                  <a:avLst/>
                </a:prstGeom>
                <a:solidFill>
                  <a:schemeClr val="bg1"/>
                </a:solidFill>
                <a:ln>
                  <a:noFill/>
                  <a:prstDash val="solid"/>
                </a:ln>
                <a:effectLst/>
              </p:spPr>
              <p:txBody>
                <a:bodyPr wrap="square" rtlCol="0">
                  <a:spAutoFit/>
                </a:bodyPr>
                <a:lstStyle/>
                <a:p>
                  <a:pPr algn="ctr">
                    <a:lnSpc>
                      <a:spcPts val="1800"/>
                    </a:lnSpc>
                  </a:pPr>
                  <a:r>
                    <a:rPr lang="en-US" altLang="zh-CN" sz="1600" b="1" dirty="0">
                      <a:latin typeface="微软雅黑" panose="020B0503020204020204" pitchFamily="34" charset="-122"/>
                      <a:ea typeface="微软雅黑" panose="020B0503020204020204" pitchFamily="34" charset="-122"/>
                    </a:rPr>
                    <a:t>Discovery and </a:t>
                  </a:r>
                  <a:endParaRPr lang="en-US" altLang="zh-CN" sz="1600" b="1" dirty="0" smtClean="0">
                    <a:latin typeface="微软雅黑" panose="020B0503020204020204" pitchFamily="34" charset="-122"/>
                    <a:ea typeface="微软雅黑" panose="020B0503020204020204" pitchFamily="34" charset="-122"/>
                  </a:endParaRPr>
                </a:p>
                <a:p>
                  <a:pPr algn="ctr">
                    <a:lnSpc>
                      <a:spcPts val="1800"/>
                    </a:lnSpc>
                  </a:pPr>
                  <a:r>
                    <a:rPr lang="en-US" altLang="zh-CN" sz="1600" b="1" dirty="0" smtClean="0">
                      <a:latin typeface="微软雅黑" panose="020B0503020204020204" pitchFamily="34" charset="-122"/>
                      <a:ea typeface="微软雅黑" panose="020B0503020204020204" pitchFamily="34" charset="-122"/>
                    </a:rPr>
                    <a:t>Alerts</a:t>
                  </a:r>
                  <a:endParaRPr lang="en-US" altLang="zh-CN" sz="1600" b="1" dirty="0">
                    <a:latin typeface="微软雅黑" panose="020B0503020204020204" pitchFamily="34" charset="-122"/>
                    <a:ea typeface="微软雅黑" panose="020B0503020204020204" pitchFamily="34" charset="-122"/>
                  </a:endParaRPr>
                </a:p>
              </p:txBody>
            </p:sp>
            <p:sp>
              <p:nvSpPr>
                <p:cNvPr id="9" name="燕尾形 8"/>
                <p:cNvSpPr/>
                <p:nvPr/>
              </p:nvSpPr>
              <p:spPr>
                <a:xfrm rot="19135725">
                  <a:off x="4999077" y="1913268"/>
                  <a:ext cx="331551" cy="18691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燕尾形 35"/>
                <p:cNvSpPr/>
                <p:nvPr/>
              </p:nvSpPr>
              <p:spPr>
                <a:xfrm rot="2670245">
                  <a:off x="8179178" y="1876625"/>
                  <a:ext cx="331551" cy="18691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rot="6180500">
                  <a:off x="8927675" y="4238596"/>
                  <a:ext cx="331551" cy="18691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rot="10800000">
                  <a:off x="6534832" y="6044895"/>
                  <a:ext cx="331551" cy="18691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燕尾形 38"/>
                <p:cNvSpPr/>
                <p:nvPr/>
              </p:nvSpPr>
              <p:spPr>
                <a:xfrm rot="15097220">
                  <a:off x="4310634" y="4320052"/>
                  <a:ext cx="331551" cy="18691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27" name="等腰三角形 26"/>
            <p:cNvSpPr/>
            <p:nvPr/>
          </p:nvSpPr>
          <p:spPr>
            <a:xfrm>
              <a:off x="6787418" y="2087747"/>
              <a:ext cx="236358" cy="1100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4272656">
              <a:off x="8403278" y="3232457"/>
              <a:ext cx="236358" cy="1100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8653867">
              <a:off x="7809074" y="5194066"/>
              <a:ext cx="236358" cy="1100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rot="13039186">
              <a:off x="5784940" y="5207214"/>
              <a:ext cx="236358" cy="1100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17280327">
              <a:off x="5156530" y="3263951"/>
              <a:ext cx="236358" cy="1100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descr="公司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8104529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253208" y="545316"/>
            <a:ext cx="6033417" cy="458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latin typeface="微软雅黑" panose="020B0503020204020204" pitchFamily="34" charset="-122"/>
                <a:ea typeface="微软雅黑" panose="020B0503020204020204" pitchFamily="34" charset="-122"/>
              </a:rPr>
              <a:t>URUN </a:t>
            </a:r>
            <a:r>
              <a:rPr lang="en-US" altLang="zh-CN" sz="2800" b="1" dirty="0">
                <a:latin typeface="微软雅黑" panose="020B0503020204020204" pitchFamily="34" charset="-122"/>
                <a:ea typeface="微软雅黑" panose="020B0503020204020204" pitchFamily="34" charset="-122"/>
              </a:rPr>
              <a:t>public opinion solution</a:t>
            </a:r>
          </a:p>
          <a:p>
            <a:endParaRPr lang="en-US" altLang="zh-CN" sz="2800" b="1"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344776" y="1437717"/>
            <a:ext cx="8105510" cy="4890256"/>
            <a:chOff x="2344776" y="1437717"/>
            <a:chExt cx="8105510" cy="4890256"/>
          </a:xfrm>
        </p:grpSpPr>
        <p:sp>
          <p:nvSpPr>
            <p:cNvPr id="6" name="圆角矩形 5"/>
            <p:cNvSpPr/>
            <p:nvPr/>
          </p:nvSpPr>
          <p:spPr>
            <a:xfrm>
              <a:off x="2510000" y="1606138"/>
              <a:ext cx="444843" cy="197939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978287" y="1885142"/>
              <a:ext cx="6455216" cy="1613903"/>
            </a:xfrm>
            <a:prstGeom prst="rect">
              <a:avLst/>
            </a:prstGeom>
            <a:noFill/>
          </p:spPr>
          <p:txBody>
            <a:bodyPr wrap="square" rtlCol="0">
              <a:spAutoFit/>
            </a:bodyPr>
            <a:lstStyle/>
            <a:p>
              <a:pPr algn="just">
                <a:lnSpc>
                  <a:spcPct val="150000"/>
                </a:lnSpc>
              </a:pPr>
              <a:r>
                <a:rPr lang="en-US" altLang="zh-CN" sz="1400" b="1" dirty="0" smtClean="0">
                  <a:solidFill>
                    <a:schemeClr val="accent4">
                      <a:lumMod val="75000"/>
                    </a:schemeClr>
                  </a:solidFill>
                  <a:latin typeface="微软雅黑" panose="020B0503020204020204" pitchFamily="34" charset="-122"/>
                  <a:ea typeface="微软雅黑" panose="020B0503020204020204" pitchFamily="34" charset="-122"/>
                </a:rPr>
                <a:t>Inactive period</a:t>
              </a:r>
              <a:r>
                <a:rPr lang="zh-CN" altLang="en-US" sz="1400" b="1" dirty="0" smtClean="0">
                  <a:solidFill>
                    <a:schemeClr val="accent4">
                      <a:lumMod val="7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kumimoji="1" lang="zh-CN" altLang="zh-CN" sz="1400" b="1" dirty="0" smtClean="0">
                  <a:solidFill>
                    <a:schemeClr val="accent4">
                      <a:lumMod val="75000"/>
                    </a:schemeClr>
                  </a:solidFill>
                  <a:latin typeface="微软雅黑"/>
                  <a:ea typeface="微软雅黑"/>
                  <a:cs typeface="微软雅黑"/>
                </a:rPr>
                <a:t>M</a:t>
              </a:r>
              <a:r>
                <a:rPr kumimoji="1" lang="en-US" altLang="zh-CN" sz="1400" b="1" dirty="0" err="1" smtClean="0">
                  <a:solidFill>
                    <a:schemeClr val="accent4">
                      <a:lumMod val="75000"/>
                    </a:schemeClr>
                  </a:solidFill>
                  <a:latin typeface="微软雅黑"/>
                  <a:ea typeface="微软雅黑"/>
                  <a:cs typeface="微软雅黑"/>
                </a:rPr>
                <a:t>onitoring</a:t>
              </a:r>
              <a:endParaRPr kumimoji="1" lang="en-US" altLang="zh-CN" sz="1400" b="1" dirty="0">
                <a:solidFill>
                  <a:schemeClr val="accent4">
                    <a:lumMod val="75000"/>
                  </a:schemeClr>
                </a:solidFill>
                <a:latin typeface="微软雅黑"/>
                <a:ea typeface="微软雅黑"/>
                <a:cs typeface="微软雅黑"/>
              </a:endParaRPr>
            </a:p>
            <a:p>
              <a:pPr>
                <a:lnSpc>
                  <a:spcPct val="150000"/>
                </a:lnSpc>
              </a:pPr>
              <a:r>
                <a:rPr kumimoji="1" lang="zh-CN" altLang="zh-CN" sz="1400" b="1" dirty="0">
                  <a:solidFill>
                    <a:schemeClr val="accent4">
                      <a:lumMod val="75000"/>
                    </a:schemeClr>
                  </a:solidFill>
                  <a:latin typeface="微软雅黑"/>
                  <a:ea typeface="微软雅黑"/>
                  <a:cs typeface="微软雅黑"/>
                </a:rPr>
                <a:t>I</a:t>
              </a:r>
              <a:r>
                <a:rPr kumimoji="1" lang="en-US" altLang="zh-CN" sz="1400" b="1" dirty="0" err="1">
                  <a:solidFill>
                    <a:schemeClr val="accent4">
                      <a:lumMod val="75000"/>
                    </a:schemeClr>
                  </a:solidFill>
                  <a:latin typeface="微软雅黑"/>
                  <a:ea typeface="微软雅黑"/>
                  <a:cs typeface="微软雅黑"/>
                </a:rPr>
                <a:t>dentification</a:t>
              </a:r>
              <a:endParaRPr kumimoji="1" lang="en-US" altLang="zh-CN" sz="1400" b="1" dirty="0">
                <a:solidFill>
                  <a:schemeClr val="accent4">
                    <a:lumMod val="75000"/>
                  </a:schemeClr>
                </a:solidFill>
                <a:latin typeface="微软雅黑"/>
                <a:ea typeface="微软雅黑"/>
                <a:cs typeface="微软雅黑"/>
              </a:endParaRPr>
            </a:p>
            <a:p>
              <a:pPr>
                <a:lnSpc>
                  <a:spcPct val="150000"/>
                </a:lnSpc>
              </a:pPr>
              <a:r>
                <a:rPr kumimoji="1" lang="zh-CN" altLang="zh-CN" sz="1400" b="1" dirty="0">
                  <a:solidFill>
                    <a:schemeClr val="accent4">
                      <a:lumMod val="75000"/>
                    </a:schemeClr>
                  </a:solidFill>
                  <a:latin typeface="微软雅黑"/>
                  <a:ea typeface="微软雅黑"/>
                  <a:cs typeface="微软雅黑"/>
                </a:rPr>
                <a:t>A</a:t>
              </a:r>
              <a:r>
                <a:rPr kumimoji="1" lang="en-US" altLang="zh-CN" sz="1400" b="1" dirty="0" err="1">
                  <a:solidFill>
                    <a:schemeClr val="accent4">
                      <a:lumMod val="75000"/>
                    </a:schemeClr>
                  </a:solidFill>
                  <a:latin typeface="微软雅黑"/>
                  <a:ea typeface="微软雅黑"/>
                  <a:cs typeface="微软雅黑"/>
                </a:rPr>
                <a:t>lerts</a:t>
              </a:r>
              <a:endParaRPr kumimoji="1" lang="en-US" altLang="zh-CN" sz="1400" b="1" dirty="0">
                <a:solidFill>
                  <a:schemeClr val="accent4">
                    <a:lumMod val="75000"/>
                  </a:schemeClr>
                </a:solidFill>
                <a:latin typeface="微软雅黑"/>
                <a:ea typeface="微软雅黑"/>
                <a:cs typeface="微软雅黑"/>
              </a:endParaRPr>
            </a:p>
            <a:p>
              <a:pPr algn="just">
                <a:lnSpc>
                  <a:spcPct val="150000"/>
                </a:lnSpc>
              </a:pP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2356585" y="1437717"/>
              <a:ext cx="8093701" cy="2306712"/>
            </a:xfrm>
            <a:prstGeom prst="roundRect">
              <a:avLst>
                <a:gd name="adj" fmla="val 8431"/>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506376" y="4208057"/>
              <a:ext cx="444843" cy="1916971"/>
            </a:xfrm>
            <a:prstGeom prst="roundRect">
              <a:avLst/>
            </a:prstGeom>
            <a:solidFill>
              <a:srgbClr val="FF8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867162" y="4425320"/>
              <a:ext cx="6455215" cy="1367041"/>
            </a:xfrm>
            <a:prstGeom prst="rect">
              <a:avLst/>
            </a:prstGeom>
            <a:noFill/>
          </p:spPr>
          <p:txBody>
            <a:bodyPr wrap="square" rtlCol="0">
              <a:spAutoFit/>
            </a:bodyPr>
            <a:lstStyle/>
            <a:p>
              <a:pPr>
                <a:lnSpc>
                  <a:spcPct val="150000"/>
                </a:lnSpc>
              </a:pPr>
              <a:r>
                <a:rPr lang="en-US" altLang="zh-CN" sz="1400" b="1" dirty="0" smtClean="0">
                  <a:solidFill>
                    <a:schemeClr val="accent2">
                      <a:lumMod val="75000"/>
                    </a:schemeClr>
                  </a:solidFill>
                  <a:latin typeface="微软雅黑" panose="020B0503020204020204" pitchFamily="34" charset="-122"/>
                  <a:ea typeface="微软雅黑" panose="020B0503020204020204" pitchFamily="34" charset="-122"/>
                </a:rPr>
                <a:t>Incubating period</a:t>
              </a:r>
              <a:r>
                <a:rPr lang="zh-CN" altLang="en-US" sz="1400" b="1" dirty="0" smtClean="0">
                  <a:solidFill>
                    <a:schemeClr val="accent2">
                      <a:lumMod val="75000"/>
                    </a:schemeClr>
                  </a:solidFill>
                  <a:latin typeface="微软雅黑" panose="020B0503020204020204" pitchFamily="34" charset="-122"/>
                  <a:ea typeface="微软雅黑" panose="020B0503020204020204" pitchFamily="34" charset="-122"/>
                </a:rPr>
                <a:t>：</a:t>
              </a:r>
              <a:endParaRPr lang="en-US" altLang="zh-CN" sz="1400" b="1" dirty="0" smtClean="0">
                <a:solidFill>
                  <a:schemeClr val="accent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err="1" smtClean="0">
                  <a:solidFill>
                    <a:schemeClr val="accent2">
                      <a:lumMod val="75000"/>
                    </a:schemeClr>
                  </a:solidFill>
                  <a:latin typeface="微软雅黑" panose="020B0503020204020204" pitchFamily="34" charset="-122"/>
                  <a:ea typeface="微软雅黑" panose="020B0503020204020204" pitchFamily="34" charset="-122"/>
                </a:rPr>
                <a:t>Aanalysis</a:t>
              </a:r>
              <a:endParaRPr lang="en-US" altLang="zh-CN" sz="1400" b="1" dirty="0">
                <a:solidFill>
                  <a:schemeClr val="accent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accent2">
                      <a:lumMod val="75000"/>
                    </a:schemeClr>
                  </a:solidFill>
                  <a:latin typeface="微软雅黑" panose="020B0503020204020204" pitchFamily="34" charset="-122"/>
                  <a:ea typeface="微软雅黑" panose="020B0503020204020204" pitchFamily="34" charset="-122"/>
                </a:rPr>
                <a:t>Conference</a:t>
              </a:r>
            </a:p>
            <a:p>
              <a:pPr>
                <a:lnSpc>
                  <a:spcPct val="150000"/>
                </a:lnSpc>
              </a:pPr>
              <a:r>
                <a:rPr lang="en-US" altLang="zh-CN" sz="1400" b="1" dirty="0">
                  <a:solidFill>
                    <a:schemeClr val="accent2">
                      <a:lumMod val="75000"/>
                    </a:schemeClr>
                  </a:solidFill>
                  <a:latin typeface="微软雅黑" panose="020B0503020204020204" pitchFamily="34" charset="-122"/>
                  <a:ea typeface="微软雅黑" panose="020B0503020204020204" pitchFamily="34" charset="-122"/>
                </a:rPr>
                <a:t>Decision </a:t>
              </a:r>
              <a:r>
                <a:rPr lang="en-US" altLang="zh-CN" sz="1400" b="1" dirty="0" smtClean="0">
                  <a:solidFill>
                    <a:schemeClr val="accent2">
                      <a:lumMod val="75000"/>
                    </a:schemeClr>
                  </a:solidFill>
                  <a:latin typeface="微软雅黑" panose="020B0503020204020204" pitchFamily="34" charset="-122"/>
                  <a:ea typeface="微软雅黑" panose="020B0503020204020204" pitchFamily="34" charset="-122"/>
                </a:rPr>
                <a:t>making</a:t>
              </a:r>
              <a:endParaRPr lang="en-US" altLang="zh-CN" sz="1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2344776" y="4018759"/>
              <a:ext cx="8093701" cy="2309214"/>
            </a:xfrm>
            <a:prstGeom prst="roundRect">
              <a:avLst>
                <a:gd name="adj" fmla="val 8431"/>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5980" y="1542732"/>
              <a:ext cx="549812" cy="549812"/>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5980" y="2268131"/>
              <a:ext cx="594939" cy="594939"/>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5980" y="3010521"/>
              <a:ext cx="575017" cy="575017"/>
            </a:xfrm>
            <a:prstGeom prst="rect">
              <a:avLst/>
            </a:prstGeom>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5848" y="4173898"/>
              <a:ext cx="581069" cy="581069"/>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5843" y="4846338"/>
              <a:ext cx="551074" cy="551074"/>
            </a:xfrm>
            <a:prstGeom prst="rect">
              <a:avLst/>
            </a:prstGeom>
          </p:spPr>
        </p:pic>
        <p:pic>
          <p:nvPicPr>
            <p:cNvPr id="19" name="图片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7125" y="5565060"/>
              <a:ext cx="614219" cy="626690"/>
            </a:xfrm>
            <a:prstGeom prst="rect">
              <a:avLst/>
            </a:prstGeom>
          </p:spPr>
        </p:pic>
      </p:grpSp>
      <p:pic>
        <p:nvPicPr>
          <p:cNvPr id="21" name="图片 20" descr="公司LOGO.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30522455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353646" y="219382"/>
            <a:ext cx="8109897" cy="6392431"/>
            <a:chOff x="2159679" y="275654"/>
            <a:chExt cx="8109897" cy="6392431"/>
          </a:xfrm>
        </p:grpSpPr>
        <p:sp>
          <p:nvSpPr>
            <p:cNvPr id="6" name="圆角矩形 5"/>
            <p:cNvSpPr/>
            <p:nvPr/>
          </p:nvSpPr>
          <p:spPr>
            <a:xfrm>
              <a:off x="2316544" y="462686"/>
              <a:ext cx="449577" cy="1751970"/>
            </a:xfrm>
            <a:prstGeom prst="roundRect">
              <a:avLst/>
            </a:prstGeom>
            <a:solidFill>
              <a:srgbClr val="FF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697940" y="595082"/>
              <a:ext cx="6455214" cy="1613903"/>
            </a:xfrm>
            <a:prstGeom prst="rect">
              <a:avLst/>
            </a:prstGeom>
            <a:noFill/>
          </p:spPr>
          <p:txBody>
            <a:bodyPr wrap="square" rtlCol="0">
              <a:spAutoFit/>
            </a:bodyPr>
            <a:lstStyle/>
            <a:p>
              <a:pPr>
                <a:lnSpc>
                  <a:spcPct val="150000"/>
                </a:lnSpc>
              </a:pPr>
              <a:r>
                <a:rPr lang="en-US" altLang="zh-CN" sz="1400" b="1" dirty="0" smtClean="0">
                  <a:solidFill>
                    <a:srgbClr val="FF0000"/>
                  </a:solidFill>
                  <a:latin typeface="微软雅黑" panose="020B0503020204020204" pitchFamily="34" charset="-122"/>
                  <a:ea typeface="微软雅黑" panose="020B0503020204020204" pitchFamily="34" charset="-122"/>
                </a:rPr>
                <a:t>Explosive </a:t>
              </a:r>
              <a:r>
                <a:rPr lang="en-US" altLang="zh-CN" sz="1400" b="1" dirty="0">
                  <a:solidFill>
                    <a:srgbClr val="FF0000"/>
                  </a:solidFill>
                  <a:latin typeface="微软雅黑" panose="020B0503020204020204" pitchFamily="34" charset="-122"/>
                  <a:ea typeface="微软雅黑" panose="020B0503020204020204" pitchFamily="34" charset="-122"/>
                </a:rPr>
                <a:t>period:</a:t>
              </a:r>
            </a:p>
            <a:p>
              <a:pPr>
                <a:lnSpc>
                  <a:spcPct val="150000"/>
                </a:lnSpc>
              </a:pPr>
              <a:r>
                <a:rPr lang="en-US" altLang="zh-CN" sz="1400" b="1" dirty="0">
                  <a:solidFill>
                    <a:srgbClr val="FF0000"/>
                  </a:solidFill>
                  <a:latin typeface="微软雅黑" panose="020B0503020204020204" pitchFamily="34" charset="-122"/>
                  <a:ea typeface="微软雅黑" panose="020B0503020204020204" pitchFamily="34" charset="-122"/>
                </a:rPr>
                <a:t>Counter-measures</a:t>
              </a:r>
            </a:p>
            <a:p>
              <a:pPr>
                <a:lnSpc>
                  <a:spcPct val="150000"/>
                </a:lnSpc>
              </a:pPr>
              <a:r>
                <a:rPr lang="en-US" altLang="zh-CN" sz="1400" b="1" dirty="0">
                  <a:solidFill>
                    <a:srgbClr val="FF0000"/>
                  </a:solidFill>
                  <a:latin typeface="微软雅黑" panose="020B0503020204020204" pitchFamily="34" charset="-122"/>
                  <a:ea typeface="微软雅黑" panose="020B0503020204020204" pitchFamily="34" charset="-122"/>
                </a:rPr>
                <a:t>Commands and communications</a:t>
              </a:r>
            </a:p>
            <a:p>
              <a:pPr>
                <a:lnSpc>
                  <a:spcPct val="150000"/>
                </a:lnSpc>
              </a:pPr>
              <a:r>
                <a:rPr lang="en-US" altLang="zh-CN" sz="1400" b="1" dirty="0">
                  <a:solidFill>
                    <a:srgbClr val="FF0000"/>
                  </a:solidFill>
                  <a:latin typeface="微软雅黑" panose="020B0503020204020204" pitchFamily="34" charset="-122"/>
                  <a:ea typeface="微软雅黑" panose="020B0503020204020204" pitchFamily="34" charset="-122"/>
                </a:rPr>
                <a:t>Execution</a:t>
              </a:r>
            </a:p>
            <a:p>
              <a:pPr>
                <a:lnSpc>
                  <a:spcPct val="150000"/>
                </a:lnSpc>
              </a:pPr>
              <a:endParaRPr lang="en-US" altLang="zh-CN" sz="105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2159679" y="275654"/>
              <a:ext cx="8109897" cy="2103230"/>
            </a:xfrm>
            <a:prstGeom prst="roundRect">
              <a:avLst>
                <a:gd name="adj" fmla="val 843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316543" y="2708145"/>
              <a:ext cx="449577" cy="1659183"/>
            </a:xfrm>
            <a:prstGeom prst="roundRect">
              <a:avLst/>
            </a:prstGeom>
            <a:solidFill>
              <a:srgbClr val="93C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682064" y="2857558"/>
              <a:ext cx="6455215" cy="1367041"/>
            </a:xfrm>
            <a:prstGeom prst="rect">
              <a:avLst/>
            </a:prstGeom>
            <a:noFill/>
          </p:spPr>
          <p:txBody>
            <a:bodyPr wrap="square" rtlCol="0">
              <a:spAutoFit/>
            </a:bodyPr>
            <a:lstStyle/>
            <a:p>
              <a:pPr>
                <a:lnSpc>
                  <a:spcPct val="150000"/>
                </a:lnSpc>
              </a:pPr>
              <a:r>
                <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rPr>
                <a:t>Mature </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period:</a:t>
              </a:r>
            </a:p>
            <a:p>
              <a:pPr>
                <a:lnSpc>
                  <a:spcPct val="150000"/>
                </a:lnSpc>
              </a:pP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Tracking</a:t>
              </a:r>
            </a:p>
            <a:p>
              <a:pPr>
                <a:lnSpc>
                  <a:spcPct val="150000"/>
                </a:lnSpc>
              </a:pP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Interference</a:t>
              </a:r>
            </a:p>
            <a:p>
              <a:pPr>
                <a:lnSpc>
                  <a:spcPct val="150000"/>
                </a:lnSpc>
              </a:pPr>
              <a:r>
                <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rPr>
                <a:t>Feedback</a:t>
              </a:r>
              <a:endParaRPr lang="en-US" altLang="zh-CN" sz="1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2166944" y="2576600"/>
              <a:ext cx="8102631" cy="1931316"/>
            </a:xfrm>
            <a:prstGeom prst="roundRect">
              <a:avLst>
                <a:gd name="adj" fmla="val 8431"/>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311808" y="4898249"/>
              <a:ext cx="454311" cy="1586958"/>
            </a:xfrm>
            <a:prstGeom prst="roundRect">
              <a:avLst/>
            </a:prstGeom>
            <a:solidFill>
              <a:srgbClr val="3F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682064" y="5020892"/>
              <a:ext cx="6455215" cy="1367041"/>
            </a:xfrm>
            <a:prstGeom prst="rect">
              <a:avLst/>
            </a:prstGeom>
            <a:noFill/>
          </p:spPr>
          <p:txBody>
            <a:bodyPr wrap="square" rtlCol="0">
              <a:spAutoFit/>
            </a:bodyPr>
            <a:lstStyle/>
            <a:p>
              <a:pPr>
                <a:lnSpc>
                  <a:spcPct val="150000"/>
                </a:lnSpc>
              </a:pPr>
              <a:r>
                <a:rPr lang="en-US" altLang="zh-CN" sz="1400" b="1" dirty="0" smtClean="0">
                  <a:solidFill>
                    <a:srgbClr val="0070C0"/>
                  </a:solidFill>
                  <a:latin typeface="微软雅黑" panose="020B0503020204020204" pitchFamily="34" charset="-122"/>
                  <a:ea typeface="微软雅黑" panose="020B0503020204020204" pitchFamily="34" charset="-122"/>
                </a:rPr>
                <a:t>Recession </a:t>
              </a:r>
              <a:r>
                <a:rPr lang="en-US" altLang="zh-CN" sz="1400" b="1" dirty="0">
                  <a:solidFill>
                    <a:srgbClr val="0070C0"/>
                  </a:solidFill>
                  <a:latin typeface="微软雅黑" panose="020B0503020204020204" pitchFamily="34" charset="-122"/>
                  <a:ea typeface="微软雅黑" panose="020B0503020204020204" pitchFamily="34" charset="-122"/>
                </a:rPr>
                <a:t>period:</a:t>
              </a:r>
            </a:p>
            <a:p>
              <a:pPr>
                <a:lnSpc>
                  <a:spcPct val="150000"/>
                </a:lnSpc>
              </a:pPr>
              <a:r>
                <a:rPr lang="en-US" altLang="zh-CN" sz="1400" b="1" dirty="0">
                  <a:solidFill>
                    <a:srgbClr val="0070C0"/>
                  </a:solidFill>
                  <a:latin typeface="微软雅黑" panose="020B0503020204020204" pitchFamily="34" charset="-122"/>
                  <a:ea typeface="微软雅黑" panose="020B0503020204020204" pitchFamily="34" charset="-122"/>
                </a:rPr>
                <a:t>Case study</a:t>
              </a:r>
            </a:p>
            <a:p>
              <a:pPr>
                <a:lnSpc>
                  <a:spcPct val="150000"/>
                </a:lnSpc>
              </a:pPr>
              <a:r>
                <a:rPr lang="en-US" altLang="zh-CN" sz="1400" b="1" dirty="0">
                  <a:solidFill>
                    <a:srgbClr val="0070C0"/>
                  </a:solidFill>
                  <a:latin typeface="微软雅黑" panose="020B0503020204020204" pitchFamily="34" charset="-122"/>
                  <a:ea typeface="微软雅黑" panose="020B0503020204020204" pitchFamily="34" charset="-122"/>
                </a:rPr>
                <a:t>Evaluation</a:t>
              </a:r>
            </a:p>
            <a:p>
              <a:pPr>
                <a:lnSpc>
                  <a:spcPct val="150000"/>
                </a:lnSpc>
              </a:pPr>
              <a:r>
                <a:rPr lang="en-US" altLang="zh-CN" sz="1400" b="1" dirty="0">
                  <a:solidFill>
                    <a:srgbClr val="0070C0"/>
                  </a:solidFill>
                  <a:latin typeface="微软雅黑" panose="020B0503020204020204" pitchFamily="34" charset="-122"/>
                  <a:ea typeface="微软雅黑" panose="020B0503020204020204" pitchFamily="34" charset="-122"/>
                </a:rPr>
                <a:t>Reviews and </a:t>
              </a:r>
              <a:r>
                <a:rPr lang="en-US" altLang="zh-CN" sz="1400" b="1" dirty="0" smtClean="0">
                  <a:solidFill>
                    <a:srgbClr val="0070C0"/>
                  </a:solidFill>
                  <a:latin typeface="微软雅黑" panose="020B0503020204020204" pitchFamily="34" charset="-122"/>
                  <a:ea typeface="微软雅黑" panose="020B0503020204020204" pitchFamily="34" charset="-122"/>
                </a:rPr>
                <a:t>reports</a:t>
              </a:r>
              <a:endParaRPr lang="en-US" altLang="zh-CN" sz="1400" b="1" dirty="0">
                <a:solidFill>
                  <a:srgbClr val="0070C0"/>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2166944" y="4688478"/>
              <a:ext cx="8102631" cy="1979607"/>
            </a:xfrm>
            <a:prstGeom prst="roundRect">
              <a:avLst>
                <a:gd name="adj" fmla="val 8431"/>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808" y="360062"/>
              <a:ext cx="499166" cy="541976"/>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301" y="1106748"/>
              <a:ext cx="595877" cy="595877"/>
            </a:xfrm>
            <a:prstGeom prst="rect">
              <a:avLst/>
            </a:prstGeom>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7509" y="1826916"/>
              <a:ext cx="495696" cy="495696"/>
            </a:xfrm>
            <a:prstGeom prst="rect">
              <a:avLst/>
            </a:prstGeom>
          </p:spPr>
        </p:pic>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80808" y="2708145"/>
              <a:ext cx="479474" cy="479474"/>
            </a:xfrm>
            <a:prstGeom prst="rect">
              <a:avLst/>
            </a:prstGeom>
          </p:spPr>
        </p:pic>
        <p:pic>
          <p:nvPicPr>
            <p:cNvPr id="29" name="图片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54437" y="3289578"/>
              <a:ext cx="552588" cy="552588"/>
            </a:xfrm>
            <a:prstGeom prst="rect">
              <a:avLst/>
            </a:prstGeom>
          </p:spPr>
        </p:pic>
        <p:pic>
          <p:nvPicPr>
            <p:cNvPr id="30" name="图片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0808" y="3896484"/>
              <a:ext cx="503736" cy="500841"/>
            </a:xfrm>
            <a:prstGeom prst="rect">
              <a:avLst/>
            </a:prstGeom>
          </p:spPr>
        </p:pic>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5061" y="4807261"/>
              <a:ext cx="577117" cy="491370"/>
            </a:xfrm>
            <a:prstGeom prst="rect">
              <a:avLst/>
            </a:prstGeom>
          </p:spPr>
        </p:pic>
        <p:pic>
          <p:nvPicPr>
            <p:cNvPr id="32" name="图片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3913" y="5432523"/>
              <a:ext cx="568265" cy="567539"/>
            </a:xfrm>
            <a:prstGeom prst="rect">
              <a:avLst/>
            </a:prstGeom>
          </p:spPr>
        </p:pic>
        <p:pic>
          <p:nvPicPr>
            <p:cNvPr id="33" name="图片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30163" y="6052842"/>
              <a:ext cx="592015" cy="592015"/>
            </a:xfrm>
            <a:prstGeom prst="rect">
              <a:avLst/>
            </a:prstGeom>
          </p:spPr>
        </p:pic>
      </p:grpSp>
      <p:pic>
        <p:nvPicPr>
          <p:cNvPr id="21" name="图片 20" descr="公司LOGO.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28033804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标题 1"/>
          <p:cNvSpPr>
            <a:spLocks noGrp="1"/>
          </p:cNvSpPr>
          <p:nvPr>
            <p:ph type="title"/>
          </p:nvPr>
        </p:nvSpPr>
        <p:spPr>
          <a:xfrm>
            <a:off x="1253208" y="545316"/>
            <a:ext cx="5187143" cy="458108"/>
          </a:xfrm>
        </p:spPr>
        <p:txBody>
          <a:bodyPr>
            <a:noAutofit/>
          </a:bodyPr>
          <a:lstStyle/>
          <a:p>
            <a:r>
              <a:rPr lang="en-US" altLang="zh-CN" sz="2800" b="1" dirty="0" smtClean="0">
                <a:latin typeface="微软雅黑" panose="020B0503020204020204" pitchFamily="34" charset="-122"/>
                <a:ea typeface="微软雅黑" panose="020B0503020204020204" pitchFamily="34" charset="-122"/>
              </a:rPr>
              <a:t>Technology</a:t>
            </a:r>
            <a:r>
              <a:rPr lang="zh-CN" altLang="en-US" sz="2800" b="1" dirty="0" smtClean="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A</a:t>
            </a:r>
            <a:r>
              <a:rPr lang="en-US" altLang="zh-CN" sz="2800" b="1" dirty="0" smtClean="0">
                <a:latin typeface="微软雅黑" panose="020B0503020204020204" pitchFamily="34" charset="-122"/>
                <a:ea typeface="微软雅黑" panose="020B0503020204020204" pitchFamily="34" charset="-122"/>
              </a:rPr>
              <a:t>rchitecture</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98" name="图表 97"/>
          <p:cNvGraphicFramePr/>
          <p:nvPr>
            <p:extLst>
              <p:ext uri="{D42A27DB-BD31-4B8C-83A1-F6EECF244321}">
                <p14:modId xmlns:p14="http://schemas.microsoft.com/office/powerpoint/2010/main" val="2450092069"/>
              </p:ext>
            </p:extLst>
          </p:nvPr>
        </p:nvGraphicFramePr>
        <p:xfrm>
          <a:off x="2428875" y="12911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2" name="图片 151" descr="公司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24881307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253208" y="545316"/>
            <a:ext cx="10110836" cy="458108"/>
          </a:xfrm>
        </p:spPr>
        <p:txBody>
          <a:bodyPr>
            <a:noAutofit/>
          </a:bodyPr>
          <a:lstStyle/>
          <a:p>
            <a:r>
              <a:rPr lang="en-US" altLang="zh-CN" sz="2800" b="1" dirty="0">
                <a:latin typeface="微软雅黑" panose="020B0503020204020204" pitchFamily="34" charset="-122"/>
                <a:ea typeface="微软雅黑" panose="020B0503020204020204" pitchFamily="34" charset="-122"/>
              </a:rPr>
              <a:t>URUN Public Opinion Product Features</a:t>
            </a:r>
            <a:endParaRPr lang="zh-CN" altLang="en-US" sz="2800" b="1" dirty="0">
              <a:latin typeface="微软雅黑" panose="020B0503020204020204" pitchFamily="34" charset="-122"/>
              <a:ea typeface="微软雅黑" panose="020B0503020204020204" pitchFamily="34" charset="-122"/>
            </a:endParaRPr>
          </a:p>
        </p:txBody>
      </p:sp>
      <p:sp>
        <p:nvSpPr>
          <p:cNvPr id="35" name="矩形 7"/>
          <p:cNvSpPr/>
          <p:nvPr/>
        </p:nvSpPr>
        <p:spPr>
          <a:xfrm>
            <a:off x="1716207" y="1349180"/>
            <a:ext cx="9754431" cy="4783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Cutting </a:t>
            </a:r>
            <a:r>
              <a:rPr lang="en-US" altLang="zh-CN" sz="1400" b="1" dirty="0">
                <a:latin typeface="微软雅黑" panose="020B0503020204020204" pitchFamily="34" charset="-122"/>
                <a:ea typeface="微软雅黑" panose="020B0503020204020204" pitchFamily="34" charset="-122"/>
              </a:rPr>
              <a:t>Edge Technologies</a:t>
            </a:r>
            <a:endParaRPr lang="zh-CN" altLang="en-US" sz="1400" b="1" dirty="0">
              <a:latin typeface="微软雅黑" panose="020B0503020204020204" pitchFamily="34" charset="-122"/>
              <a:ea typeface="微软雅黑" panose="020B0503020204020204" pitchFamily="34" charset="-122"/>
            </a:endParaRPr>
          </a:p>
        </p:txBody>
      </p:sp>
      <p:sp>
        <p:nvSpPr>
          <p:cNvPr id="36" name="矩形 8"/>
          <p:cNvSpPr/>
          <p:nvPr/>
        </p:nvSpPr>
        <p:spPr>
          <a:xfrm>
            <a:off x="1716207" y="1827482"/>
            <a:ext cx="9754431" cy="47081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lnSpc>
                <a:spcPct val="200000"/>
              </a:lnSpc>
              <a:buFont typeface="Arial" panose="020B0604020202020204" pitchFamily="34" charset="0"/>
              <a:buChar char="•"/>
            </a:pPr>
            <a:r>
              <a:rPr lang="en-US" altLang="zh-CN" b="1" dirty="0">
                <a:ln w="0"/>
                <a:solidFill>
                  <a:schemeClr val="tx1"/>
                </a:solidFill>
                <a:effectLst>
                  <a:outerShdw blurRad="38100" dist="19050" dir="2700000" algn="tl" rotWithShape="0">
                    <a:schemeClr val="dk1">
                      <a:alpha val="40000"/>
                    </a:schemeClr>
                  </a:outerShdw>
                </a:effectLst>
              </a:rPr>
              <a:t>24/7 </a:t>
            </a:r>
            <a:r>
              <a:rPr lang="en-US" altLang="zh-CN" dirty="0">
                <a:ln w="0"/>
                <a:solidFill>
                  <a:schemeClr val="tx1"/>
                </a:solidFill>
                <a:effectLst>
                  <a:outerShdw blurRad="38100" dist="19050" dir="2700000" algn="tl" rotWithShape="0">
                    <a:schemeClr val="dk1">
                      <a:alpha val="40000"/>
                    </a:schemeClr>
                  </a:outerShdw>
                </a:effectLst>
              </a:rPr>
              <a:t>Data Monitoring &amp; Collection</a:t>
            </a:r>
          </a:p>
          <a:p>
            <a:pPr marL="742950" lvl="1" indent="-285750">
              <a:lnSpc>
                <a:spcPct val="200000"/>
              </a:lnSpc>
              <a:buFont typeface="Arial" panose="020B0604020202020204" pitchFamily="34" charset="0"/>
              <a:buChar char="•"/>
            </a:pPr>
            <a:r>
              <a:rPr lang="en-US" altLang="zh-CN" b="1" dirty="0">
                <a:ln w="0"/>
                <a:solidFill>
                  <a:schemeClr val="tx1"/>
                </a:solidFill>
                <a:effectLst>
                  <a:outerShdw blurRad="38100" dist="19050" dir="2700000" algn="tl" rotWithShape="0">
                    <a:schemeClr val="dk1">
                      <a:alpha val="40000"/>
                    </a:schemeClr>
                  </a:outerShdw>
                </a:effectLst>
              </a:rPr>
              <a:t>CROSS CHANNEL </a:t>
            </a:r>
            <a:r>
              <a:rPr lang="en-US" altLang="zh-CN" dirty="0">
                <a:ln w="0"/>
                <a:solidFill>
                  <a:schemeClr val="tx1"/>
                </a:solidFill>
                <a:effectLst>
                  <a:outerShdw blurRad="38100" dist="19050" dir="2700000" algn="tl" rotWithShape="0">
                    <a:schemeClr val="dk1">
                      <a:alpha val="40000"/>
                    </a:schemeClr>
                  </a:outerShdw>
                </a:effectLst>
              </a:rPr>
              <a:t>Data Gathering(news, forums, news paper, social network platforms)</a:t>
            </a:r>
          </a:p>
          <a:p>
            <a:pPr marL="742950" lvl="1" indent="-285750">
              <a:lnSpc>
                <a:spcPct val="200000"/>
              </a:lnSpc>
              <a:buFont typeface="Arial" panose="020B0604020202020204" pitchFamily="34" charset="0"/>
              <a:buChar char="•"/>
            </a:pPr>
            <a:r>
              <a:rPr lang="en-US" altLang="zh-CN" b="1" dirty="0">
                <a:ln w="0"/>
                <a:solidFill>
                  <a:schemeClr val="tx1"/>
                </a:solidFill>
                <a:effectLst>
                  <a:outerShdw blurRad="38100" dist="19050" dir="2700000" algn="tl" rotWithShape="0">
                    <a:schemeClr val="dk1">
                      <a:alpha val="40000"/>
                    </a:schemeClr>
                  </a:outerShdw>
                </a:effectLst>
              </a:rPr>
              <a:t>MULTI-LANGUAGE</a:t>
            </a:r>
            <a:r>
              <a:rPr lang="en-US" altLang="zh-CN" dirty="0">
                <a:ln w="0"/>
                <a:solidFill>
                  <a:schemeClr val="tx1"/>
                </a:solidFill>
                <a:effectLst>
                  <a:outerShdw blurRad="38100" dist="19050" dir="2700000" algn="tl" rotWithShape="0">
                    <a:schemeClr val="dk1">
                      <a:alpha val="40000"/>
                    </a:schemeClr>
                  </a:outerShdw>
                </a:effectLst>
              </a:rPr>
              <a:t> 15+ language supported in data collection</a:t>
            </a:r>
          </a:p>
          <a:p>
            <a:pPr marL="742950" lvl="1" indent="-285750">
              <a:lnSpc>
                <a:spcPct val="200000"/>
              </a:lnSpc>
              <a:buFont typeface="Arial" panose="020B0604020202020204" pitchFamily="34" charset="0"/>
              <a:buChar char="•"/>
            </a:pPr>
            <a:r>
              <a:rPr lang="en-US" altLang="zh-CN" b="1" dirty="0">
                <a:ln w="0"/>
                <a:solidFill>
                  <a:schemeClr val="tx1"/>
                </a:solidFill>
                <a:effectLst>
                  <a:outerShdw blurRad="38100" dist="19050" dir="2700000" algn="tl" rotWithShape="0">
                    <a:schemeClr val="dk1">
                      <a:alpha val="40000"/>
                    </a:schemeClr>
                  </a:outerShdw>
                </a:effectLst>
              </a:rPr>
              <a:t>RELIABILITY</a:t>
            </a:r>
            <a:r>
              <a:rPr lang="en-US" altLang="zh-CN" dirty="0">
                <a:ln w="0"/>
                <a:solidFill>
                  <a:schemeClr val="tx1"/>
                </a:solidFill>
                <a:effectLst>
                  <a:outerShdw blurRad="38100" dist="19050" dir="2700000" algn="tl" rotWithShape="0">
                    <a:schemeClr val="dk1">
                      <a:alpha val="40000"/>
                    </a:schemeClr>
                  </a:outerShdw>
                </a:effectLst>
              </a:rPr>
              <a:t> secured by World Class In House Data Center</a:t>
            </a:r>
          </a:p>
          <a:p>
            <a:pPr marL="742950" lvl="1" indent="-285750">
              <a:lnSpc>
                <a:spcPct val="200000"/>
              </a:lnSpc>
              <a:buFont typeface="Arial" panose="020B0604020202020204" pitchFamily="34" charset="0"/>
              <a:buChar char="•"/>
            </a:pPr>
            <a:r>
              <a:rPr lang="en-US" altLang="zh-CN" b="1" dirty="0">
                <a:ln w="0"/>
                <a:solidFill>
                  <a:schemeClr val="tx1"/>
                </a:solidFill>
                <a:effectLst>
                  <a:outerShdw blurRad="38100" dist="19050" dir="2700000" algn="tl" rotWithShape="0">
                    <a:schemeClr val="dk1">
                      <a:alpha val="40000"/>
                    </a:schemeClr>
                  </a:outerShdw>
                </a:effectLst>
              </a:rPr>
              <a:t>100 MM +  </a:t>
            </a:r>
            <a:r>
              <a:rPr lang="en-US" altLang="zh-CN" dirty="0">
                <a:ln w="0"/>
                <a:solidFill>
                  <a:schemeClr val="tx1"/>
                </a:solidFill>
                <a:effectLst>
                  <a:outerShdw blurRad="38100" dist="19050" dir="2700000" algn="tl" rotWithShape="0">
                    <a:schemeClr val="dk1">
                      <a:alpha val="40000"/>
                    </a:schemeClr>
                  </a:outerShdw>
                </a:effectLst>
              </a:rPr>
              <a:t>pieces of information retrieval everyday</a:t>
            </a:r>
          </a:p>
          <a:p>
            <a:pPr marL="742950" lvl="1" indent="-285750">
              <a:lnSpc>
                <a:spcPct val="200000"/>
              </a:lnSpc>
              <a:buFont typeface="Arial" panose="020B0604020202020204" pitchFamily="34" charset="0"/>
              <a:buChar char="•"/>
            </a:pPr>
            <a:r>
              <a:rPr lang="en-US" altLang="zh-CN" b="1" dirty="0">
                <a:ln w="0"/>
                <a:solidFill>
                  <a:schemeClr val="tx1"/>
                </a:solidFill>
                <a:effectLst>
                  <a:outerShdw blurRad="38100" dist="19050" dir="2700000" algn="tl" rotWithShape="0">
                    <a:schemeClr val="dk1">
                      <a:alpha val="40000"/>
                    </a:schemeClr>
                  </a:outerShdw>
                </a:effectLst>
              </a:rPr>
              <a:t>50 PB </a:t>
            </a:r>
            <a:r>
              <a:rPr lang="en-US" altLang="zh-CN" dirty="0">
                <a:ln w="0"/>
                <a:solidFill>
                  <a:schemeClr val="tx1"/>
                </a:solidFill>
                <a:effectLst>
                  <a:outerShdw blurRad="38100" dist="19050" dir="2700000" algn="tl" rotWithShape="0">
                    <a:schemeClr val="dk1">
                      <a:alpha val="40000"/>
                    </a:schemeClr>
                  </a:outerShdw>
                </a:effectLst>
              </a:rPr>
              <a:t>Accumulated Data</a:t>
            </a:r>
          </a:p>
          <a:p>
            <a:pPr marL="742950" lvl="1" indent="-285750">
              <a:lnSpc>
                <a:spcPct val="200000"/>
              </a:lnSpc>
              <a:buFont typeface="Arial" panose="020B0604020202020204" pitchFamily="34" charset="0"/>
              <a:buChar char="•"/>
            </a:pPr>
            <a:r>
              <a:rPr lang="en-US" altLang="zh-CN" dirty="0">
                <a:ln w="0"/>
                <a:solidFill>
                  <a:schemeClr val="tx1"/>
                </a:solidFill>
                <a:effectLst>
                  <a:outerShdw blurRad="38100" dist="19050" dir="2700000" algn="tl" rotWithShape="0">
                    <a:schemeClr val="dk1">
                      <a:alpha val="40000"/>
                    </a:schemeClr>
                  </a:outerShdw>
                </a:effectLst>
              </a:rPr>
              <a:t>Collaborate </a:t>
            </a:r>
            <a:r>
              <a:rPr lang="en-US" altLang="zh-CN" b="1" dirty="0">
                <a:ln w="0"/>
                <a:solidFill>
                  <a:schemeClr val="tx1"/>
                </a:solidFill>
                <a:effectLst>
                  <a:outerShdw blurRad="38100" dist="19050" dir="2700000" algn="tl" rotWithShape="0">
                    <a:schemeClr val="dk1">
                      <a:alpha val="40000"/>
                    </a:schemeClr>
                  </a:outerShdw>
                </a:effectLst>
              </a:rPr>
              <a:t>Artificial Intelligence</a:t>
            </a:r>
            <a:r>
              <a:rPr lang="en-US" altLang="zh-CN" dirty="0">
                <a:ln w="0"/>
                <a:solidFill>
                  <a:schemeClr val="tx1"/>
                </a:solidFill>
                <a:effectLst>
                  <a:outerShdw blurRad="38100" dist="19050" dir="2700000" algn="tl" rotWithShape="0">
                    <a:schemeClr val="dk1">
                      <a:alpha val="40000"/>
                    </a:schemeClr>
                  </a:outerShdw>
                </a:effectLst>
              </a:rPr>
              <a:t>, </a:t>
            </a:r>
            <a:r>
              <a:rPr lang="en-US" altLang="zh-CN" b="1" dirty="0">
                <a:ln w="0"/>
                <a:solidFill>
                  <a:schemeClr val="tx1"/>
                </a:solidFill>
                <a:effectLst>
                  <a:outerShdw blurRad="38100" dist="19050" dir="2700000" algn="tl" rotWithShape="0">
                    <a:schemeClr val="dk1">
                      <a:alpha val="40000"/>
                    </a:schemeClr>
                  </a:outerShdw>
                </a:effectLst>
              </a:rPr>
              <a:t>Big Data </a:t>
            </a:r>
            <a:r>
              <a:rPr lang="en-US" altLang="zh-CN" dirty="0">
                <a:ln w="0"/>
                <a:solidFill>
                  <a:schemeClr val="tx1"/>
                </a:solidFill>
                <a:effectLst>
                  <a:outerShdw blurRad="38100" dist="19050" dir="2700000" algn="tl" rotWithShape="0">
                    <a:schemeClr val="dk1">
                      <a:alpha val="40000"/>
                    </a:schemeClr>
                  </a:outerShdw>
                </a:effectLst>
              </a:rPr>
              <a:t>and </a:t>
            </a:r>
            <a:r>
              <a:rPr lang="en-US" altLang="zh-CN" b="1" dirty="0">
                <a:ln w="0"/>
                <a:solidFill>
                  <a:schemeClr val="tx1"/>
                </a:solidFill>
                <a:effectLst>
                  <a:outerShdw blurRad="38100" dist="19050" dir="2700000" algn="tl" rotWithShape="0">
                    <a:schemeClr val="dk1">
                      <a:alpha val="40000"/>
                    </a:schemeClr>
                  </a:outerShdw>
                </a:effectLst>
              </a:rPr>
              <a:t>Cloud Computing</a:t>
            </a:r>
            <a:endParaRPr lang="en-US" altLang="zh-CN" dirty="0">
              <a:ln w="0"/>
              <a:solidFill>
                <a:schemeClr val="tx1"/>
              </a:solidFill>
              <a:effectLst>
                <a:outerShdw blurRad="38100" dist="19050" dir="2700000" algn="tl" rotWithShape="0">
                  <a:schemeClr val="dk1">
                    <a:alpha val="40000"/>
                  </a:schemeClr>
                </a:outerShdw>
              </a:effectLst>
            </a:endParaRPr>
          </a:p>
        </p:txBody>
      </p:sp>
      <p:pic>
        <p:nvPicPr>
          <p:cNvPr id="34"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815" y="1189406"/>
            <a:ext cx="945708" cy="945708"/>
          </a:xfrm>
          <a:prstGeom prst="rect">
            <a:avLst/>
          </a:prstGeom>
        </p:spPr>
      </p:pic>
      <p:pic>
        <p:nvPicPr>
          <p:cNvPr id="7" name="图片 6" descr="公司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1367859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6">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36">
                                            <p:txEl>
                                              <p:pRg st="0" end="0"/>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36">
                                            <p:txEl>
                                              <p:pRg st="1" end="1"/>
                                            </p:txEl>
                                          </p:spTgt>
                                        </p:tgtEl>
                                        <p:attrNameLst>
                                          <p:attrName>style.visibility</p:attrName>
                                        </p:attrNameLst>
                                      </p:cBhvr>
                                      <p:to>
                                        <p:strVal val="visible"/>
                                      </p:to>
                                    </p:set>
                                  </p:childTnLst>
                                </p:cTn>
                              </p:par>
                              <p:par>
                                <p:cTn id="13" presetID="1" presetClass="entr" presetSubtype="0" fill="hold" grpId="0" nodeType="withEffect">
                                  <p:stCondLst>
                                    <p:cond delay="200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par>
                          <p:cTn id="15" fill="hold">
                            <p:stCondLst>
                              <p:cond delay="3000"/>
                            </p:stCondLst>
                            <p:childTnLst>
                              <p:par>
                                <p:cTn id="16" presetID="1" presetClass="entr" presetSubtype="0" fill="hold" grpId="0" nodeType="afterEffect">
                                  <p:stCondLst>
                                    <p:cond delay="1000"/>
                                  </p:stCondLst>
                                  <p:childTnLst>
                                    <p:set>
                                      <p:cBhvr>
                                        <p:cTn id="17" dur="1" fill="hold">
                                          <p:stCondLst>
                                            <p:cond delay="0"/>
                                          </p:stCondLst>
                                        </p:cTn>
                                        <p:tgtEl>
                                          <p:spTgt spid="36">
                                            <p:txEl>
                                              <p:pRg st="3" end="3"/>
                                            </p:txEl>
                                          </p:spTgt>
                                        </p:tgtEl>
                                        <p:attrNameLst>
                                          <p:attrName>style.visibility</p:attrName>
                                        </p:attrNameLst>
                                      </p:cBhvr>
                                      <p:to>
                                        <p:strVal val="visible"/>
                                      </p:to>
                                    </p:set>
                                  </p:childTnLst>
                                </p:cTn>
                              </p:par>
                            </p:childTnLst>
                          </p:cTn>
                        </p:par>
                        <p:par>
                          <p:cTn id="18" fill="hold">
                            <p:stCondLst>
                              <p:cond delay="4000"/>
                            </p:stCondLst>
                            <p:childTnLst>
                              <p:par>
                                <p:cTn id="19" presetID="1" presetClass="entr" presetSubtype="0" fill="hold" grpId="0" nodeType="afterEffect">
                                  <p:stCondLst>
                                    <p:cond delay="1000"/>
                                  </p:stCondLst>
                                  <p:childTnLst>
                                    <p:set>
                                      <p:cBhvr>
                                        <p:cTn id="20" dur="1" fill="hold">
                                          <p:stCondLst>
                                            <p:cond delay="0"/>
                                          </p:stCondLst>
                                        </p:cTn>
                                        <p:tgtEl>
                                          <p:spTgt spid="36">
                                            <p:txEl>
                                              <p:pRg st="4" end="4"/>
                                            </p:txEl>
                                          </p:spTgt>
                                        </p:tgtEl>
                                        <p:attrNameLst>
                                          <p:attrName>style.visibility</p:attrName>
                                        </p:attrNameLst>
                                      </p:cBhvr>
                                      <p:to>
                                        <p:strVal val="visible"/>
                                      </p:to>
                                    </p:set>
                                  </p:childTnLst>
                                </p:cTn>
                              </p:par>
                            </p:childTnLst>
                          </p:cTn>
                        </p:par>
                        <p:par>
                          <p:cTn id="21" fill="hold">
                            <p:stCondLst>
                              <p:cond delay="5000"/>
                            </p:stCondLst>
                            <p:childTnLst>
                              <p:par>
                                <p:cTn id="22" presetID="1" presetClass="entr" presetSubtype="0" fill="hold" grpId="0" nodeType="afterEffect">
                                  <p:stCondLst>
                                    <p:cond delay="1000"/>
                                  </p:stCondLst>
                                  <p:childTnLst>
                                    <p:set>
                                      <p:cBhvr>
                                        <p:cTn id="23" dur="1" fill="hold">
                                          <p:stCondLst>
                                            <p:cond delay="0"/>
                                          </p:stCondLst>
                                        </p:cTn>
                                        <p:tgtEl>
                                          <p:spTgt spid="36">
                                            <p:txEl>
                                              <p:pRg st="5" end="5"/>
                                            </p:txEl>
                                          </p:spTgt>
                                        </p:tgtEl>
                                        <p:attrNameLst>
                                          <p:attrName>style.visibility</p:attrName>
                                        </p:attrNameLst>
                                      </p:cBhvr>
                                      <p:to>
                                        <p:strVal val="visible"/>
                                      </p:to>
                                    </p:set>
                                  </p:childTnLst>
                                </p:cTn>
                              </p:par>
                              <p:par>
                                <p:cTn id="24" presetID="1" presetClass="entr" presetSubtype="0" fill="hold" grpId="0" nodeType="withEffect">
                                  <p:stCondLst>
                                    <p:cond delay="2000"/>
                                  </p:stCondLst>
                                  <p:childTnLst>
                                    <p:set>
                                      <p:cBhvr>
                                        <p:cTn id="25"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253208" y="545316"/>
            <a:ext cx="10110836" cy="458108"/>
          </a:xfrm>
        </p:spPr>
        <p:txBody>
          <a:bodyPr>
            <a:noAutofit/>
          </a:bodyPr>
          <a:lstStyle/>
          <a:p>
            <a:r>
              <a:rPr lang="en-US" altLang="zh-CN" sz="2800" b="1" dirty="0">
                <a:latin typeface="微软雅黑" panose="020B0503020204020204" pitchFamily="34" charset="-122"/>
                <a:ea typeface="微软雅黑" panose="020B0503020204020204" pitchFamily="34" charset="-122"/>
              </a:rPr>
              <a:t>URUN Public Opinion Product Features</a:t>
            </a:r>
            <a:endParaRPr lang="zh-CN" altLang="en-US" sz="28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009" y="522311"/>
            <a:ext cx="582637" cy="458108"/>
          </a:xfrm>
          <a:prstGeom prst="rect">
            <a:avLst/>
          </a:prstGeom>
        </p:spPr>
      </p:pic>
      <p:sp>
        <p:nvSpPr>
          <p:cNvPr id="35" name="矩形 7"/>
          <p:cNvSpPr/>
          <p:nvPr/>
        </p:nvSpPr>
        <p:spPr>
          <a:xfrm>
            <a:off x="1716206" y="1378370"/>
            <a:ext cx="9754431" cy="4783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One Stop Public Opinion Analysis Platform</a:t>
            </a:r>
            <a:endParaRPr lang="zh-CN" altLang="en-US" sz="1400" b="1" dirty="0">
              <a:latin typeface="微软雅黑" panose="020B0503020204020204" pitchFamily="34" charset="-122"/>
              <a:ea typeface="微软雅黑" panose="020B0503020204020204" pitchFamily="34" charset="-122"/>
            </a:endParaRPr>
          </a:p>
        </p:txBody>
      </p:sp>
      <p:sp>
        <p:nvSpPr>
          <p:cNvPr id="36" name="矩形 8"/>
          <p:cNvSpPr/>
          <p:nvPr/>
        </p:nvSpPr>
        <p:spPr>
          <a:xfrm>
            <a:off x="1716207" y="1865075"/>
            <a:ext cx="9754431" cy="487074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lnSpc>
                <a:spcPct val="200000"/>
              </a:lnSpc>
              <a:buFont typeface="Arial" panose="020B0604020202020204" pitchFamily="34" charset="0"/>
              <a:buChar char="•"/>
            </a:pPr>
            <a:r>
              <a:rPr lang="en-US" altLang="zh-CN" b="1" dirty="0">
                <a:ln w="0"/>
                <a:solidFill>
                  <a:schemeClr val="tx1"/>
                </a:solidFill>
                <a:effectLst>
                  <a:outerShdw blurRad="38100" dist="19050" dir="2700000" algn="tl" rotWithShape="0">
                    <a:schemeClr val="dk1">
                      <a:alpha val="40000"/>
                    </a:schemeClr>
                  </a:outerShdw>
                </a:effectLst>
              </a:rPr>
              <a:t>FULLY INTEGRATED PLATFORM</a:t>
            </a:r>
            <a:endParaRPr lang="en-US" altLang="zh-CN" dirty="0">
              <a:ln w="0"/>
              <a:solidFill>
                <a:schemeClr val="tx1"/>
              </a:solidFill>
              <a:effectLst>
                <a:outerShdw blurRad="38100" dist="19050" dir="2700000" algn="tl" rotWithShape="0">
                  <a:schemeClr val="dk1">
                    <a:alpha val="40000"/>
                  </a:schemeClr>
                </a:outerShdw>
              </a:effectLst>
            </a:endParaRPr>
          </a:p>
          <a:p>
            <a:pPr marL="1200150" lvl="2" indent="-285750">
              <a:lnSpc>
                <a:spcPct val="200000"/>
              </a:lnSpc>
              <a:buFont typeface="Arial" panose="020B0604020202020204" pitchFamily="34" charset="0"/>
              <a:buChar char="•"/>
            </a:pPr>
            <a:r>
              <a:rPr lang="en-US" altLang="zh-CN" dirty="0">
                <a:ln w="0"/>
                <a:solidFill>
                  <a:schemeClr val="tx1"/>
                </a:solidFill>
                <a:effectLst>
                  <a:outerShdw blurRad="38100" dist="19050" dir="2700000" algn="tl" rotWithShape="0">
                    <a:schemeClr val="dk1">
                      <a:alpha val="40000"/>
                    </a:schemeClr>
                  </a:outerShdw>
                </a:effectLst>
              </a:rPr>
              <a:t>Public Opinion </a:t>
            </a:r>
            <a:r>
              <a:rPr lang="en-US" altLang="zh-CN" dirty="0" err="1">
                <a:ln w="0"/>
                <a:solidFill>
                  <a:schemeClr val="tx1"/>
                </a:solidFill>
                <a:effectLst>
                  <a:outerShdw blurRad="38100" dist="19050" dir="2700000" algn="tl" rotWithShape="0">
                    <a:schemeClr val="dk1">
                      <a:alpha val="40000"/>
                    </a:schemeClr>
                  </a:outerShdw>
                </a:effectLst>
              </a:rPr>
              <a:t>Inforamtion</a:t>
            </a:r>
            <a:r>
              <a:rPr lang="en-US" altLang="zh-CN" dirty="0">
                <a:ln w="0"/>
                <a:solidFill>
                  <a:schemeClr val="tx1"/>
                </a:solidFill>
                <a:effectLst>
                  <a:outerShdw blurRad="38100" dist="19050" dir="2700000" algn="tl" rotWithShape="0">
                    <a:schemeClr val="dk1">
                      <a:alpha val="40000"/>
                    </a:schemeClr>
                  </a:outerShdw>
                </a:effectLst>
              </a:rPr>
              <a:t> Monitoring</a:t>
            </a:r>
          </a:p>
          <a:p>
            <a:pPr marL="1200150" lvl="2" indent="-285750">
              <a:lnSpc>
                <a:spcPct val="200000"/>
              </a:lnSpc>
              <a:buFont typeface="Arial" panose="020B0604020202020204" pitchFamily="34" charset="0"/>
              <a:buChar char="•"/>
            </a:pPr>
            <a:r>
              <a:rPr lang="en-US" altLang="zh-CN" dirty="0">
                <a:ln w="0"/>
                <a:solidFill>
                  <a:schemeClr val="tx1"/>
                </a:solidFill>
                <a:effectLst>
                  <a:outerShdw blurRad="38100" dist="19050" dir="2700000" algn="tl" rotWithShape="0">
                    <a:schemeClr val="dk1">
                      <a:alpha val="40000"/>
                    </a:schemeClr>
                  </a:outerShdw>
                </a:effectLst>
              </a:rPr>
              <a:t>Data Screening &amp; Collection</a:t>
            </a:r>
          </a:p>
          <a:p>
            <a:pPr marL="1200150" lvl="2" indent="-285750">
              <a:lnSpc>
                <a:spcPct val="200000"/>
              </a:lnSpc>
              <a:buFont typeface="Arial" panose="020B0604020202020204" pitchFamily="34" charset="0"/>
              <a:buChar char="•"/>
            </a:pPr>
            <a:r>
              <a:rPr lang="zh-CN" altLang="zh-CN" dirty="0" smtClean="0">
                <a:ln w="0"/>
                <a:solidFill>
                  <a:schemeClr val="tx1"/>
                </a:solidFill>
                <a:effectLst>
                  <a:outerShdw blurRad="38100" dist="19050" dir="2700000" algn="tl" rotWithShape="0">
                    <a:schemeClr val="dk1">
                      <a:alpha val="40000"/>
                    </a:schemeClr>
                  </a:outerShdw>
                </a:effectLst>
              </a:rPr>
              <a:t>H</a:t>
            </a:r>
            <a:r>
              <a:rPr lang="en-US" altLang="zh-CN" dirty="0" err="1" smtClean="0">
                <a:ln w="0"/>
                <a:solidFill>
                  <a:schemeClr val="tx1"/>
                </a:solidFill>
                <a:effectLst>
                  <a:outerShdw blurRad="38100" dist="19050" dir="2700000" algn="tl" rotWithShape="0">
                    <a:schemeClr val="dk1">
                      <a:alpha val="40000"/>
                    </a:schemeClr>
                  </a:outerShdw>
                </a:effectLst>
              </a:rPr>
              <a:t>ot</a:t>
            </a:r>
            <a:r>
              <a:rPr lang="zh-CN" altLang="en-US" dirty="0" smtClean="0">
                <a:ln w="0"/>
                <a:solidFill>
                  <a:schemeClr val="tx1"/>
                </a:solidFill>
                <a:effectLst>
                  <a:outerShdw blurRad="38100" dist="19050" dir="2700000" algn="tl" rotWithShape="0">
                    <a:schemeClr val="dk1">
                      <a:alpha val="40000"/>
                    </a:schemeClr>
                  </a:outerShdw>
                </a:effectLst>
              </a:rPr>
              <a:t> </a:t>
            </a:r>
            <a:r>
              <a:rPr lang="en-US" altLang="zh-CN" dirty="0" smtClean="0">
                <a:ln w="0"/>
                <a:solidFill>
                  <a:schemeClr val="tx1"/>
                </a:solidFill>
                <a:effectLst>
                  <a:outerShdw blurRad="38100" dist="19050" dir="2700000" algn="tl" rotWithShape="0">
                    <a:schemeClr val="dk1">
                      <a:alpha val="40000"/>
                    </a:schemeClr>
                  </a:outerShdw>
                </a:effectLst>
              </a:rPr>
              <a:t>Topical</a:t>
            </a:r>
            <a:r>
              <a:rPr lang="en-US" altLang="zh-CN" dirty="0" smtClean="0">
                <a:ln w="0"/>
                <a:solidFill>
                  <a:schemeClr val="tx1"/>
                </a:solidFill>
                <a:effectLst>
                  <a:outerShdw blurRad="38100" dist="19050" dir="2700000" algn="tl" rotWithShape="0">
                    <a:schemeClr val="dk1">
                      <a:alpha val="40000"/>
                    </a:schemeClr>
                  </a:outerShdw>
                </a:effectLst>
              </a:rPr>
              <a:t> </a:t>
            </a:r>
            <a:r>
              <a:rPr lang="en-US" altLang="zh-CN" dirty="0">
                <a:ln w="0"/>
                <a:solidFill>
                  <a:schemeClr val="tx1"/>
                </a:solidFill>
                <a:effectLst>
                  <a:outerShdw blurRad="38100" dist="19050" dir="2700000" algn="tl" rotWithShape="0">
                    <a:schemeClr val="dk1">
                      <a:alpha val="40000"/>
                    </a:schemeClr>
                  </a:outerShdw>
                </a:effectLst>
              </a:rPr>
              <a:t>Sensitive </a:t>
            </a:r>
            <a:r>
              <a:rPr lang="zh-CN" altLang="zh-CN" dirty="0" smtClean="0">
                <a:ln w="0"/>
                <a:solidFill>
                  <a:schemeClr val="tx1"/>
                </a:solidFill>
                <a:effectLst>
                  <a:outerShdw blurRad="38100" dist="19050" dir="2700000" algn="tl" rotWithShape="0">
                    <a:schemeClr val="dk1">
                      <a:alpha val="40000"/>
                    </a:schemeClr>
                  </a:outerShdw>
                </a:effectLst>
              </a:rPr>
              <a:t>T</a:t>
            </a:r>
            <a:r>
              <a:rPr lang="en-US" altLang="zh-CN" dirty="0" err="1" smtClean="0">
                <a:ln w="0"/>
                <a:solidFill>
                  <a:schemeClr val="tx1"/>
                </a:solidFill>
                <a:effectLst>
                  <a:outerShdw blurRad="38100" dist="19050" dir="2700000" algn="tl" rotWithShape="0">
                    <a:schemeClr val="dk1">
                      <a:alpha val="40000"/>
                    </a:schemeClr>
                  </a:outerShdw>
                </a:effectLst>
              </a:rPr>
              <a:t>opica</a:t>
            </a:r>
            <a:r>
              <a:rPr lang="zh-CN" altLang="zh-CN" dirty="0">
                <a:ln w="0"/>
                <a:solidFill>
                  <a:schemeClr val="tx1"/>
                </a:solidFill>
                <a:effectLst>
                  <a:outerShdw blurRad="38100" dist="19050" dir="2700000" algn="tl" rotWithShape="0">
                    <a:schemeClr val="dk1">
                      <a:alpha val="40000"/>
                    </a:schemeClr>
                  </a:outerShdw>
                </a:effectLst>
              </a:rPr>
              <a:t>l</a:t>
            </a:r>
            <a:r>
              <a:rPr lang="en-US" altLang="zh-CN" dirty="0" smtClean="0">
                <a:ln w="0"/>
                <a:solidFill>
                  <a:schemeClr val="tx1"/>
                </a:solidFill>
                <a:effectLst>
                  <a:outerShdw blurRad="38100" dist="19050" dir="2700000" algn="tl" rotWithShape="0">
                    <a:schemeClr val="dk1">
                      <a:alpha val="40000"/>
                    </a:schemeClr>
                  </a:outerShdw>
                </a:effectLst>
              </a:rPr>
              <a:t> </a:t>
            </a:r>
            <a:r>
              <a:rPr lang="en-US" altLang="zh-CN" dirty="0">
                <a:ln w="0"/>
                <a:solidFill>
                  <a:schemeClr val="tx1"/>
                </a:solidFill>
                <a:effectLst>
                  <a:outerShdw blurRad="38100" dist="19050" dir="2700000" algn="tl" rotWithShape="0">
                    <a:schemeClr val="dk1">
                      <a:alpha val="40000"/>
                    </a:schemeClr>
                  </a:outerShdw>
                </a:effectLst>
              </a:rPr>
              <a:t>Alerts (available in multi-channel)</a:t>
            </a:r>
          </a:p>
          <a:p>
            <a:pPr marL="742950" lvl="1" indent="-285750">
              <a:lnSpc>
                <a:spcPct val="200000"/>
              </a:lnSpc>
              <a:buFont typeface="Arial" panose="020B0604020202020204" pitchFamily="34" charset="0"/>
              <a:buChar char="•"/>
            </a:pPr>
            <a:r>
              <a:rPr lang="en-US" altLang="zh-CN" b="1" dirty="0">
                <a:ln w="0"/>
                <a:solidFill>
                  <a:schemeClr val="tx1"/>
                </a:solidFill>
                <a:effectLst>
                  <a:outerShdw blurRad="38100" dist="19050" dir="2700000" algn="tl" rotWithShape="0">
                    <a:schemeClr val="dk1">
                      <a:alpha val="40000"/>
                    </a:schemeClr>
                  </a:outerShdw>
                </a:effectLst>
              </a:rPr>
              <a:t>USER EXPERIENCE</a:t>
            </a:r>
          </a:p>
          <a:p>
            <a:pPr marL="1200150" lvl="2" indent="-285750">
              <a:lnSpc>
                <a:spcPct val="200000"/>
              </a:lnSpc>
              <a:buFont typeface="Arial" panose="020B0604020202020204" pitchFamily="34" charset="0"/>
              <a:buChar char="•"/>
            </a:pPr>
            <a:r>
              <a:rPr lang="en-US" altLang="zh-CN" dirty="0">
                <a:ln w="0"/>
                <a:solidFill>
                  <a:schemeClr val="tx1"/>
                </a:solidFill>
                <a:effectLst>
                  <a:outerShdw blurRad="38100" dist="19050" dir="2700000" algn="tl" rotWithShape="0">
                    <a:schemeClr val="dk1">
                      <a:alpha val="40000"/>
                    </a:schemeClr>
                  </a:outerShdw>
                </a:effectLst>
              </a:rPr>
              <a:t>Dynamic Reports</a:t>
            </a:r>
          </a:p>
          <a:p>
            <a:pPr marL="1200150" lvl="2" indent="-285750">
              <a:lnSpc>
                <a:spcPct val="200000"/>
              </a:lnSpc>
              <a:buFont typeface="Arial" panose="020B0604020202020204" pitchFamily="34" charset="0"/>
              <a:buChar char="•"/>
            </a:pPr>
            <a:r>
              <a:rPr lang="en-US" altLang="zh-CN" dirty="0">
                <a:ln w="0"/>
                <a:solidFill>
                  <a:schemeClr val="tx1"/>
                </a:solidFill>
                <a:effectLst>
                  <a:outerShdw blurRad="38100" dist="19050" dir="2700000" algn="tl" rotWithShape="0">
                    <a:schemeClr val="dk1">
                      <a:alpha val="40000"/>
                    </a:schemeClr>
                  </a:outerShdw>
                </a:effectLst>
              </a:rPr>
              <a:t>Highly customized Dashboard</a:t>
            </a:r>
          </a:p>
          <a:p>
            <a:pPr marL="1200150" lvl="2" indent="-285750">
              <a:lnSpc>
                <a:spcPct val="200000"/>
              </a:lnSpc>
              <a:buFont typeface="Arial" panose="020B0604020202020204" pitchFamily="34" charset="0"/>
              <a:buChar char="•"/>
            </a:pPr>
            <a:r>
              <a:rPr lang="en-US" altLang="zh-CN" dirty="0">
                <a:ln w="0"/>
                <a:solidFill>
                  <a:schemeClr val="tx1"/>
                </a:solidFill>
                <a:effectLst>
                  <a:outerShdw blurRad="38100" dist="19050" dir="2700000" algn="tl" rotWithShape="0">
                    <a:schemeClr val="dk1">
                      <a:alpha val="40000"/>
                    </a:schemeClr>
                  </a:outerShdw>
                </a:effectLst>
              </a:rPr>
              <a:t>Revamped User Interface</a:t>
            </a:r>
          </a:p>
          <a:p>
            <a:pPr marL="1200150" lvl="2" indent="-285750">
              <a:lnSpc>
                <a:spcPct val="200000"/>
              </a:lnSpc>
              <a:buFont typeface="Arial" panose="020B0604020202020204" pitchFamily="34" charset="0"/>
              <a:buChar char="•"/>
            </a:pPr>
            <a:endParaRPr lang="en-US" altLang="zh-CN" dirty="0">
              <a:ln w="0"/>
              <a:solidFill>
                <a:schemeClr val="tx1"/>
              </a:solidFill>
              <a:effectLst>
                <a:outerShdw blurRad="38100" dist="19050" dir="2700000" algn="tl" rotWithShape="0">
                  <a:schemeClr val="dk1">
                    <a:alpha val="40000"/>
                  </a:schemeClr>
                </a:outerShdw>
              </a:effectLst>
            </a:endParaRPr>
          </a:p>
        </p:txBody>
      </p:sp>
      <p:sp>
        <p:nvSpPr>
          <p:cNvPr id="7" name="椭圆 28"/>
          <p:cNvSpPr/>
          <p:nvPr/>
        </p:nvSpPr>
        <p:spPr>
          <a:xfrm>
            <a:off x="976738" y="1247787"/>
            <a:ext cx="739469" cy="739469"/>
          </a:xfrm>
          <a:prstGeom prst="ellipse">
            <a:avLst/>
          </a:prstGeom>
          <a:noFill/>
          <a:ln w="114300">
            <a:gradFill flip="none" rotWithShape="1">
              <a:gsLst>
                <a:gs pos="0">
                  <a:srgbClr val="99CC00"/>
                </a:gs>
                <a:gs pos="25000">
                  <a:schemeClr val="accent6">
                    <a:lumMod val="75000"/>
                  </a:schemeClr>
                </a:gs>
                <a:gs pos="49000">
                  <a:srgbClr val="3399FF"/>
                </a:gs>
                <a:gs pos="71000">
                  <a:srgbClr val="6600FF"/>
                </a:gs>
                <a:gs pos="100000">
                  <a:srgbClr val="FF6600"/>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9"/>
          <p:cNvSpPr/>
          <p:nvPr/>
        </p:nvSpPr>
        <p:spPr>
          <a:xfrm rot="14577481">
            <a:off x="922416" y="1215537"/>
            <a:ext cx="419379" cy="267286"/>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公司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256831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6">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36">
                                            <p:txEl>
                                              <p:pRg st="0" end="0"/>
                                            </p:txEl>
                                          </p:spTgt>
                                        </p:tgtEl>
                                        <p:attrNameLst>
                                          <p:attrName>style.visibility</p:attrName>
                                        </p:attrNameLst>
                                      </p:cBhvr>
                                      <p:to>
                                        <p:strVal val="visible"/>
                                      </p:to>
                                    </p:set>
                                  </p:childTnLst>
                                </p:cTn>
                              </p:par>
                              <p:par>
                                <p:cTn id="10" presetID="1" presetClass="entr" presetSubtype="0" fill="hold" grpId="0" nodeType="withEffect">
                                  <p:stCondLst>
                                    <p:cond delay="2000"/>
                                  </p:stCondLst>
                                  <p:childTnLst>
                                    <p:set>
                                      <p:cBhvr>
                                        <p:cTn id="11" dur="1" fill="hold">
                                          <p:stCondLst>
                                            <p:cond delay="0"/>
                                          </p:stCondLst>
                                        </p:cTn>
                                        <p:tgtEl>
                                          <p:spTgt spid="36">
                                            <p:txEl>
                                              <p:pRg st="1" end="1"/>
                                            </p:txEl>
                                          </p:spTgt>
                                        </p:tgtEl>
                                        <p:attrNameLst>
                                          <p:attrName>style.visibility</p:attrName>
                                        </p:attrNameLst>
                                      </p:cBhvr>
                                      <p:to>
                                        <p:strVal val="visible"/>
                                      </p:to>
                                    </p:set>
                                  </p:childTnLst>
                                </p:cTn>
                              </p:par>
                              <p:par>
                                <p:cTn id="12" presetID="1" presetClass="entr" presetSubtype="0" fill="hold" grpId="0" nodeType="withEffect">
                                  <p:stCondLst>
                                    <p:cond delay="3000"/>
                                  </p:stCondLst>
                                  <p:childTnLst>
                                    <p:set>
                                      <p:cBhvr>
                                        <p:cTn id="13" dur="1" fill="hold">
                                          <p:stCondLst>
                                            <p:cond delay="0"/>
                                          </p:stCondLst>
                                        </p:cTn>
                                        <p:tgtEl>
                                          <p:spTgt spid="36">
                                            <p:txEl>
                                              <p:pRg st="2" end="2"/>
                                            </p:txEl>
                                          </p:spTgt>
                                        </p:tgtEl>
                                        <p:attrNameLst>
                                          <p:attrName>style.visibility</p:attrName>
                                        </p:attrNameLst>
                                      </p:cBhvr>
                                      <p:to>
                                        <p:strVal val="visible"/>
                                      </p:to>
                                    </p:set>
                                  </p:childTnLst>
                                </p:cTn>
                              </p:par>
                              <p:par>
                                <p:cTn id="14" presetID="1" presetClass="entr" presetSubtype="0" fill="hold" grpId="0" nodeType="withEffect">
                                  <p:stCondLst>
                                    <p:cond delay="4000"/>
                                  </p:stCondLst>
                                  <p:childTnLst>
                                    <p:set>
                                      <p:cBhvr>
                                        <p:cTn id="15" dur="1" fill="hold">
                                          <p:stCondLst>
                                            <p:cond delay="0"/>
                                          </p:stCondLst>
                                        </p:cTn>
                                        <p:tgtEl>
                                          <p:spTgt spid="36">
                                            <p:txEl>
                                              <p:pRg st="3" end="3"/>
                                            </p:txEl>
                                          </p:spTgt>
                                        </p:tgtEl>
                                        <p:attrNameLst>
                                          <p:attrName>style.visibility</p:attrName>
                                        </p:attrNameLst>
                                      </p:cBhvr>
                                      <p:to>
                                        <p:strVal val="visible"/>
                                      </p:to>
                                    </p:set>
                                  </p:childTnLst>
                                </p:cTn>
                              </p:par>
                              <p:par>
                                <p:cTn id="16" presetID="1" presetClass="entr" presetSubtype="0" fill="hold" grpId="0" nodeType="withEffect">
                                  <p:stCondLst>
                                    <p:cond delay="5000"/>
                                  </p:stCondLst>
                                  <p:childTnLst>
                                    <p:set>
                                      <p:cBhvr>
                                        <p:cTn id="17" dur="1" fill="hold">
                                          <p:stCondLst>
                                            <p:cond delay="0"/>
                                          </p:stCondLst>
                                        </p:cTn>
                                        <p:tgtEl>
                                          <p:spTgt spid="36">
                                            <p:txEl>
                                              <p:pRg st="4" end="4"/>
                                            </p:txEl>
                                          </p:spTgt>
                                        </p:tgtEl>
                                        <p:attrNameLst>
                                          <p:attrName>style.visibility</p:attrName>
                                        </p:attrNameLst>
                                      </p:cBhvr>
                                      <p:to>
                                        <p:strVal val="visible"/>
                                      </p:to>
                                    </p:set>
                                  </p:childTnLst>
                                </p:cTn>
                              </p:par>
                              <p:par>
                                <p:cTn id="18" presetID="1" presetClass="entr" presetSubtype="0" fill="hold" grpId="0" nodeType="withEffect">
                                  <p:stCondLst>
                                    <p:cond delay="6000"/>
                                  </p:stCondLst>
                                  <p:childTnLst>
                                    <p:set>
                                      <p:cBhvr>
                                        <p:cTn id="19" dur="1" fill="hold">
                                          <p:stCondLst>
                                            <p:cond delay="0"/>
                                          </p:stCondLst>
                                        </p:cTn>
                                        <p:tgtEl>
                                          <p:spTgt spid="36">
                                            <p:txEl>
                                              <p:pRg st="5" end="5"/>
                                            </p:txEl>
                                          </p:spTgt>
                                        </p:tgtEl>
                                        <p:attrNameLst>
                                          <p:attrName>style.visibility</p:attrName>
                                        </p:attrNameLst>
                                      </p:cBhvr>
                                      <p:to>
                                        <p:strVal val="visible"/>
                                      </p:to>
                                    </p:set>
                                  </p:childTnLst>
                                </p:cTn>
                              </p:par>
                              <p:par>
                                <p:cTn id="20" presetID="1" presetClass="entr" presetSubtype="0" fill="hold" grpId="0" nodeType="withEffect">
                                  <p:stCondLst>
                                    <p:cond delay="7000"/>
                                  </p:stCondLst>
                                  <p:childTnLst>
                                    <p:set>
                                      <p:cBhvr>
                                        <p:cTn id="21" dur="1" fill="hold">
                                          <p:stCondLst>
                                            <p:cond delay="0"/>
                                          </p:stCondLst>
                                        </p:cTn>
                                        <p:tgtEl>
                                          <p:spTgt spid="36">
                                            <p:txEl>
                                              <p:pRg st="6" end="6"/>
                                            </p:txEl>
                                          </p:spTgt>
                                        </p:tgtEl>
                                        <p:attrNameLst>
                                          <p:attrName>style.visibility</p:attrName>
                                        </p:attrNameLst>
                                      </p:cBhvr>
                                      <p:to>
                                        <p:strVal val="visible"/>
                                      </p:to>
                                    </p:set>
                                  </p:childTnLst>
                                </p:cTn>
                              </p:par>
                              <p:par>
                                <p:cTn id="22" presetID="1" presetClass="entr" presetSubtype="0" fill="hold" grpId="0" nodeType="withEffect">
                                  <p:stCondLst>
                                    <p:cond delay="8000"/>
                                  </p:stCondLst>
                                  <p:childTnLst>
                                    <p:set>
                                      <p:cBhvr>
                                        <p:cTn id="23"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52973" y="1955407"/>
            <a:ext cx="8539027" cy="29120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661218" y="2564529"/>
            <a:ext cx="5861415" cy="1354217"/>
          </a:xfrm>
          <a:prstGeom prst="rect">
            <a:avLst/>
          </a:prstGeom>
          <a:noFill/>
        </p:spPr>
        <p:txBody>
          <a:bodyPr wrap="square" rtlCol="0">
            <a:spAutoFit/>
          </a:bodyPr>
          <a:lstStyle/>
          <a:p>
            <a:r>
              <a:rPr lang="en-US" altLang="zh-CN" sz="2800" dirty="0" err="1"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rPr>
              <a:t>Urun</a:t>
            </a:r>
            <a:r>
              <a:rPr lang="en-US" altLang="zh-CN" sz="2800" dirty="0"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rPr>
              <a:t> Core Business Introduction</a:t>
            </a:r>
            <a:endParaRPr lang="zh-CN" altLang="en-US" sz="2800" dirty="0"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endParaRPr>
          </a:p>
          <a:p>
            <a:endParaRPr lang="zh-CN" altLang="en-US" sz="5400" b="1" dirty="0">
              <a:latin typeface="微软雅黑" panose="020B0503020204020204" pitchFamily="34" charset="-122"/>
              <a:ea typeface="微软雅黑" panose="020B0503020204020204" pitchFamily="34" charset="-122"/>
            </a:endParaRPr>
          </a:p>
        </p:txBody>
      </p:sp>
      <p:sp>
        <p:nvSpPr>
          <p:cNvPr id="7" name="矩形 6"/>
          <p:cNvSpPr/>
          <p:nvPr/>
        </p:nvSpPr>
        <p:spPr>
          <a:xfrm>
            <a:off x="0" y="1955409"/>
            <a:ext cx="2954215" cy="291201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954215" y="1955408"/>
            <a:ext cx="351693" cy="291201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05908" y="1955407"/>
            <a:ext cx="267286" cy="29120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25535" y="2533821"/>
            <a:ext cx="1199407" cy="877593"/>
          </a:xfrm>
          <a:prstGeom prst="rect">
            <a:avLst/>
          </a:prstGeom>
          <a:solidFill>
            <a:schemeClr val="bg1">
              <a:lumMod val="8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424" y="2477549"/>
            <a:ext cx="1488026" cy="1116020"/>
          </a:xfrm>
          <a:prstGeom prst="rect">
            <a:avLst/>
          </a:prstGeom>
        </p:spPr>
      </p:pic>
    </p:spTree>
    <p:extLst>
      <p:ext uri="{BB962C8B-B14F-4D97-AF65-F5344CB8AC3E}">
        <p14:creationId xmlns:p14="http://schemas.microsoft.com/office/powerpoint/2010/main" val="9604618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07726" y="578548"/>
            <a:ext cx="10842014" cy="4723699"/>
            <a:chOff x="718743" y="1585136"/>
            <a:chExt cx="10842014" cy="4723699"/>
          </a:xfrm>
        </p:grpSpPr>
        <p:sp>
          <p:nvSpPr>
            <p:cNvPr id="4" name="矩形 3"/>
            <p:cNvSpPr/>
            <p:nvPr/>
          </p:nvSpPr>
          <p:spPr>
            <a:xfrm>
              <a:off x="718743" y="5991521"/>
              <a:ext cx="2106744" cy="31668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新闻</a:t>
              </a:r>
              <a:endParaRPr lang="zh-CN" altLang="en-US" sz="1400" b="1" dirty="0">
                <a:latin typeface="微软雅黑" panose="020B0503020204020204" pitchFamily="34" charset="-122"/>
                <a:ea typeface="微软雅黑" panose="020B0503020204020204" pitchFamily="34" charset="-122"/>
              </a:endParaRPr>
            </a:p>
          </p:txBody>
        </p:sp>
        <p:sp>
          <p:nvSpPr>
            <p:cNvPr id="5" name="矩形 4"/>
            <p:cNvSpPr/>
            <p:nvPr/>
          </p:nvSpPr>
          <p:spPr>
            <a:xfrm>
              <a:off x="2821115" y="5991853"/>
              <a:ext cx="1894723" cy="316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论坛</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贴吧</a:t>
              </a:r>
              <a:endParaRPr lang="zh-CN" altLang="en-US" sz="1400" b="1" dirty="0">
                <a:latin typeface="微软雅黑" panose="020B0503020204020204" pitchFamily="34" charset="-122"/>
                <a:ea typeface="微软雅黑" panose="020B0503020204020204" pitchFamily="34" charset="-122"/>
              </a:endParaRPr>
            </a:p>
          </p:txBody>
        </p:sp>
        <p:sp>
          <p:nvSpPr>
            <p:cNvPr id="7" name="矩形 6"/>
            <p:cNvSpPr/>
            <p:nvPr/>
          </p:nvSpPr>
          <p:spPr>
            <a:xfrm>
              <a:off x="4715839" y="5991852"/>
              <a:ext cx="1903712" cy="316982"/>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境外媒体</a:t>
              </a:r>
            </a:p>
          </p:txBody>
        </p:sp>
        <p:sp>
          <p:nvSpPr>
            <p:cNvPr id="9" name="矩形 8"/>
            <p:cNvSpPr/>
            <p:nvPr/>
          </p:nvSpPr>
          <p:spPr>
            <a:xfrm>
              <a:off x="6574566" y="5990290"/>
              <a:ext cx="1229858" cy="318106"/>
            </a:xfrm>
            <a:prstGeom prst="rect">
              <a:avLst/>
            </a:prstGeom>
            <a:solidFill>
              <a:srgbClr val="7F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纸媒</a:t>
              </a:r>
            </a:p>
          </p:txBody>
        </p:sp>
        <p:sp>
          <p:nvSpPr>
            <p:cNvPr id="11" name="矩形 10"/>
            <p:cNvSpPr/>
            <p:nvPr/>
          </p:nvSpPr>
          <p:spPr>
            <a:xfrm>
              <a:off x="9744233" y="5991413"/>
              <a:ext cx="1020130" cy="31456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两微一端</a:t>
              </a:r>
            </a:p>
          </p:txBody>
        </p:sp>
        <p:sp>
          <p:nvSpPr>
            <p:cNvPr id="12" name="矩形 11"/>
            <p:cNvSpPr/>
            <p:nvPr/>
          </p:nvSpPr>
          <p:spPr>
            <a:xfrm>
              <a:off x="10764362" y="5988994"/>
              <a:ext cx="754303" cy="3169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多语种</a:t>
              </a:r>
              <a:endParaRPr lang="zh-CN" altLang="en-US" sz="1400" b="1" dirty="0">
                <a:latin typeface="微软雅黑" panose="020B0503020204020204" pitchFamily="34" charset="-122"/>
                <a:ea typeface="微软雅黑" panose="020B0503020204020204" pitchFamily="34" charset="-122"/>
              </a:endParaRPr>
            </a:p>
          </p:txBody>
        </p:sp>
        <p:sp>
          <p:nvSpPr>
            <p:cNvPr id="13" name="矩形 12"/>
            <p:cNvSpPr/>
            <p:nvPr/>
          </p:nvSpPr>
          <p:spPr>
            <a:xfrm>
              <a:off x="8994216" y="5991413"/>
              <a:ext cx="756340" cy="314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视频</a:t>
              </a:r>
            </a:p>
          </p:txBody>
        </p:sp>
        <p:sp>
          <p:nvSpPr>
            <p:cNvPr id="14" name="文本框 13"/>
            <p:cNvSpPr txBox="1"/>
            <p:nvPr/>
          </p:nvSpPr>
          <p:spPr>
            <a:xfrm>
              <a:off x="899759" y="1926815"/>
              <a:ext cx="1800493" cy="4062179"/>
            </a:xfrm>
            <a:prstGeom prst="rect">
              <a:avLst/>
            </a:prstGeom>
            <a:noFill/>
          </p:spPr>
          <p:txBody>
            <a:bodyPr vert="eaVert" wrap="square" rtlCol="0">
              <a:spAutoFit/>
            </a:bodyPr>
            <a:lstStyle/>
            <a:p>
              <a:pPr algn="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新华网</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、光明网、</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人民网</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、中国新闻网、中国广播网、</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新浪网</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、搜狐网、网易网、腾讯网、</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法制网</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、中青网、大渝网、金羊网、新民网、中安在线、商都网、</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中青在线</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、荆楚网、中华网、环球网、</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21CN</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、北青网、</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头条新闻</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、上海观察、中国西藏网、新疆新闻网、</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凤凰网</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、齐鲁网、山西新闻网、</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求是网</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、其它新闻网站</a:t>
              </a: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等</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904260" y="2766321"/>
              <a:ext cx="1754326" cy="3203635"/>
            </a:xfrm>
            <a:prstGeom prst="rect">
              <a:avLst/>
            </a:prstGeom>
            <a:noFill/>
          </p:spPr>
          <p:txBody>
            <a:bodyPr vert="eaVert" wrap="square" rtlCol="0">
              <a:spAutoFit/>
            </a:bodyPr>
            <a:lstStyle/>
            <a:p>
              <a:pPr algn="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东楚论坛</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天涯</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论坛</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、红</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网论坛、二千</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沙龙社区</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凯迪社区</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、西秦会馆、刷刷论坛、</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新华网</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发展论坛</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百度贴吧</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、番禺业主论坛、</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人民网强国论坛</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、时空</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社区、济源论坛、</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东湖</a:t>
              </a: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社区</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、长城论坛、</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红豆</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社区</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猫扑大杂烩</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、其它地方论坛</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社区</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贴吧</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等</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700923" y="3384932"/>
              <a:ext cx="1892826" cy="2569772"/>
            </a:xfrm>
            <a:prstGeom prst="rect">
              <a:avLst/>
            </a:prstGeom>
            <a:noFill/>
          </p:spPr>
          <p:txBody>
            <a:bodyPr vert="eaVert" wrap="square" rtlCol="0">
              <a:spAutoFit/>
            </a:bodyPr>
            <a:lstStyle/>
            <a:p>
              <a:pPr algn="r">
                <a:lnSpc>
                  <a:spcPct val="150000"/>
                </a:lnSpc>
              </a:pP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Facebook</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Twitter</a:t>
              </a:r>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华侨</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时报、多伦多在线、</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CNN</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英文、</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纽约时报</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中文网、纽约时报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东方</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时报、</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印度</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时报</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亚洲新闻网、</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印度斯坦时报、日本新华侨</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报网</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、半岛电视台、朝鲜日报、韩国中央日报、日本共同网 </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、路透社、</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俄罗斯之声</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中文网</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泰晤士报</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美联社、</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卫报、英国镜报</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、其它境外网站等</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7727455" y="5991375"/>
              <a:ext cx="1276729" cy="3146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港澳台</a:t>
              </a:r>
            </a:p>
          </p:txBody>
        </p:sp>
        <p:sp>
          <p:nvSpPr>
            <p:cNvPr id="20" name="文本框 19"/>
            <p:cNvSpPr txBox="1"/>
            <p:nvPr/>
          </p:nvSpPr>
          <p:spPr>
            <a:xfrm>
              <a:off x="6671248" y="3178634"/>
              <a:ext cx="1154162" cy="2792337"/>
            </a:xfrm>
            <a:prstGeom prst="rect">
              <a:avLst/>
            </a:prstGeom>
            <a:noFill/>
          </p:spPr>
          <p:txBody>
            <a:bodyPr vert="eaVert" wrap="square" rtlCol="0">
              <a:spAutoFit/>
            </a:bodyPr>
            <a:lstStyle/>
            <a:p>
              <a:pPr algn="r">
                <a:lnSpc>
                  <a:spcPct val="150000"/>
                </a:lnSpc>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参考消息</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、中国青年报、</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人民日报</a:t>
              </a: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中国证券报、新民晚报、羊城晚报、财经时报、金融时报、</a:t>
              </a:r>
              <a:r>
                <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rPr>
                <a:t>CCTV</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、经济日报、其它纸媒等</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810194" y="2883243"/>
              <a:ext cx="1177245" cy="3079758"/>
            </a:xfrm>
            <a:prstGeom prst="rect">
              <a:avLst/>
            </a:prstGeom>
            <a:noFill/>
          </p:spPr>
          <p:txBody>
            <a:bodyPr vert="eaVert" wrap="square" rtlCol="0">
              <a:spAutoFit/>
            </a:bodyPr>
            <a:lstStyle/>
            <a:p>
              <a:pPr algn="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明报</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、东网、</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苹果日报</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、明镜网、香港东</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网、东方日报</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a:solidFill>
                    <a:schemeClr val="tx1">
                      <a:lumMod val="65000"/>
                      <a:lumOff val="35000"/>
                    </a:schemeClr>
                  </a:solidFill>
                  <a:latin typeface="微软雅黑" panose="020B0503020204020204" pitchFamily="34" charset="-122"/>
                  <a:ea typeface="微软雅黑" panose="020B0503020204020204" pitchFamily="34" charset="-122"/>
                </a:rPr>
                <a:t>亚洲周刊</a:t>
              </a:r>
              <a:r>
                <a:rPr lang="zh-CN" altLang="en-US" sz="1000" smtClean="0">
                  <a:solidFill>
                    <a:schemeClr val="tx1">
                      <a:lumMod val="65000"/>
                      <a:lumOff val="35000"/>
                    </a:schemeClr>
                  </a:solidFill>
                  <a:latin typeface="微软雅黑" panose="020B0503020204020204" pitchFamily="34" charset="-122"/>
                  <a:ea typeface="微软雅黑" panose="020B0503020204020204" pitchFamily="34" charset="-122"/>
                </a:rPr>
                <a:t>、文汇</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网、</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大公网</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、香港</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商报、镜报、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香港太阳报</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TVB</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新闻</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香港电台</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、澳门日报、澳亚卫视</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、其它港澳台</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媒体等 </a:t>
              </a:r>
            </a:p>
          </p:txBody>
        </p:sp>
        <p:sp>
          <p:nvSpPr>
            <p:cNvPr id="22" name="文本框 21"/>
            <p:cNvSpPr txBox="1"/>
            <p:nvPr/>
          </p:nvSpPr>
          <p:spPr>
            <a:xfrm>
              <a:off x="8953232" y="2425732"/>
              <a:ext cx="877163" cy="3534968"/>
            </a:xfrm>
            <a:prstGeom prst="rect">
              <a:avLst/>
            </a:prstGeom>
            <a:noFill/>
          </p:spPr>
          <p:txBody>
            <a:bodyPr vert="eaVert" wrap="square" rtlCol="0">
              <a:spAutoFit/>
            </a:bodyPr>
            <a:lstStyle/>
            <a:p>
              <a:pPr algn="r">
                <a:lnSpc>
                  <a:spcPct val="150000"/>
                </a:lnSpc>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CCTV</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视频、</a:t>
              </a:r>
              <a:r>
                <a:rPr lang="en-US" altLang="zh-CN" sz="1000" dirty="0" err="1">
                  <a:solidFill>
                    <a:schemeClr val="tx1">
                      <a:lumMod val="65000"/>
                      <a:lumOff val="35000"/>
                    </a:schemeClr>
                  </a:solidFill>
                  <a:latin typeface="微软雅黑" panose="020B0503020204020204" pitchFamily="34" charset="-122"/>
                  <a:ea typeface="微软雅黑" panose="020B0503020204020204" pitchFamily="34" charset="-122"/>
                </a:rPr>
                <a:t>AcFun</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、爱奇艺视频、土豆视频、腾讯视频、福建电视台、西江传媒、凤凰视频、各地方电视台网站</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、其它视频</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网站等</a:t>
              </a:r>
            </a:p>
          </p:txBody>
        </p:sp>
        <p:sp>
          <p:nvSpPr>
            <p:cNvPr id="23" name="文本框 22"/>
            <p:cNvSpPr txBox="1"/>
            <p:nvPr/>
          </p:nvSpPr>
          <p:spPr>
            <a:xfrm>
              <a:off x="9708888" y="1926815"/>
              <a:ext cx="923330" cy="4064706"/>
            </a:xfrm>
            <a:prstGeom prst="rect">
              <a:avLst/>
            </a:prstGeom>
            <a:noFill/>
          </p:spPr>
          <p:txBody>
            <a:bodyPr vert="eaVert" wrap="square" rtlCol="0">
              <a:spAutoFit/>
            </a:bodyPr>
            <a:lstStyle/>
            <a:p>
              <a:pPr algn="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新浪微博</a:t>
              </a: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腾讯微博</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微</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信公众号</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新闻客户端</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东方</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头条、搜狐、百度新闻、新浪、</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腾讯</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网易</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、天涯社区、人民网、凤凰网</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央视网</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等</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75927" y="1585136"/>
              <a:ext cx="784830" cy="4375564"/>
            </a:xfrm>
            <a:prstGeom prst="rect">
              <a:avLst/>
            </a:prstGeom>
            <a:noFill/>
          </p:spPr>
          <p:txBody>
            <a:bodyPr vert="eaVert" wrap="square" rtlCol="0">
              <a:spAutoFit/>
            </a:bodyPr>
            <a:lstStyle/>
            <a:p>
              <a:pPr algn="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汉语</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藏语</a:t>
              </a: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蒙语</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英语</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、法语、</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德语</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、俄语、</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日语</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韩语</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、西班牙语、阿拉伯语等</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80</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多</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个语种</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5238750" y="398404"/>
            <a:ext cx="6397625" cy="1293601"/>
            <a:chOff x="4800472" y="585487"/>
            <a:chExt cx="6397625" cy="1293601"/>
          </a:xfrm>
        </p:grpSpPr>
        <p:sp>
          <p:nvSpPr>
            <p:cNvPr id="26" name="文本框 25"/>
            <p:cNvSpPr txBox="1"/>
            <p:nvPr/>
          </p:nvSpPr>
          <p:spPr>
            <a:xfrm>
              <a:off x="4800472" y="585487"/>
              <a:ext cx="6397625" cy="707886"/>
            </a:xfrm>
            <a:prstGeom prst="rect">
              <a:avLst/>
            </a:prstGeom>
            <a:noFill/>
          </p:spPr>
          <p:txBody>
            <a:bodyPr wrap="square" rtlCol="0">
              <a:spAutoFit/>
            </a:bodyPr>
            <a:lstStyle/>
            <a:p>
              <a:pPr lvl="0"/>
              <a:r>
                <a:rPr lang="en-US" altLang="zh-CN" sz="2000" dirty="0">
                  <a:solidFill>
                    <a:schemeClr val="tx1">
                      <a:lumMod val="65000"/>
                      <a:lumOff val="35000"/>
                    </a:schemeClr>
                  </a:solidFill>
                  <a:latin typeface="微软雅黑" panose="020B0503020204020204" charset="-122"/>
                  <a:ea typeface="微软雅黑" panose="020B0503020204020204" charset="-122"/>
                </a:rPr>
                <a:t>The largest public opinion search engine in China.</a:t>
              </a:r>
            </a:p>
            <a:p>
              <a:endParaRPr lang="zh-CN" altLang="en-US" sz="2000" b="1" dirty="0">
                <a:latin typeface="微软雅黑" panose="020B0503020204020204" pitchFamily="34" charset="-122"/>
                <a:ea typeface="微软雅黑" panose="020B0503020204020204" pitchFamily="34" charset="-122"/>
              </a:endParaRPr>
            </a:p>
          </p:txBody>
        </p:sp>
        <p:sp>
          <p:nvSpPr>
            <p:cNvPr id="27" name="矩形 26"/>
            <p:cNvSpPr/>
            <p:nvPr/>
          </p:nvSpPr>
          <p:spPr>
            <a:xfrm>
              <a:off x="5034132" y="1091528"/>
              <a:ext cx="2487716" cy="1992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200" dirty="0" smtClean="0">
                  <a:latin typeface="微软雅黑" panose="020B0503020204020204" pitchFamily="34" charset="-122"/>
                  <a:ea typeface="微软雅黑" panose="020B0503020204020204" pitchFamily="34" charset="-122"/>
                </a:rPr>
                <a:t>32.4PB</a:t>
              </a:r>
              <a:endParaRPr lang="zh-CN" altLang="en-US" sz="1200" dirty="0">
                <a:latin typeface="微软雅黑" panose="020B0503020204020204" pitchFamily="34" charset="-122"/>
                <a:ea typeface="微软雅黑" panose="020B0503020204020204" pitchFamily="34" charset="-122"/>
              </a:endParaRPr>
            </a:p>
          </p:txBody>
        </p:sp>
        <p:sp>
          <p:nvSpPr>
            <p:cNvPr id="28" name="矩形 27"/>
            <p:cNvSpPr/>
            <p:nvPr/>
          </p:nvSpPr>
          <p:spPr>
            <a:xfrm>
              <a:off x="5032177" y="1370421"/>
              <a:ext cx="919570" cy="2045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200" dirty="0" smtClean="0">
                  <a:latin typeface="微软雅黑" panose="020B0503020204020204" pitchFamily="34" charset="-122"/>
                  <a:ea typeface="微软雅黑" panose="020B0503020204020204" pitchFamily="34" charset="-122"/>
                </a:rPr>
                <a:t>10.69PB</a:t>
              </a:r>
              <a:endParaRPr lang="zh-CN" altLang="en-US" sz="12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5976916" y="1327972"/>
              <a:ext cx="1771867" cy="276999"/>
            </a:xfrm>
            <a:prstGeom prst="rect">
              <a:avLst/>
            </a:prstGeom>
            <a:noFill/>
          </p:spPr>
          <p:txBody>
            <a:bodyPr wrap="square" rtlCol="0">
              <a:spAutoFit/>
            </a:bodyPr>
            <a:lstStyle/>
            <a:p>
              <a:r>
                <a:rPr lang="zh-CN" altLang="en-US" sz="1200" dirty="0" smtClean="0">
                  <a:solidFill>
                    <a:srgbClr val="2F5597"/>
                  </a:solidFill>
                  <a:latin typeface="微软雅黑" panose="020B0503020204020204" pitchFamily="34" charset="-122"/>
                  <a:ea typeface="微软雅黑" panose="020B0503020204020204" pitchFamily="34" charset="-122"/>
                </a:rPr>
                <a:t>两微一端</a:t>
              </a:r>
              <a:endParaRPr lang="zh-CN" altLang="en-US" sz="1200" dirty="0">
                <a:solidFill>
                  <a:srgbClr val="2F5597"/>
                </a:solidFill>
                <a:latin typeface="微软雅黑" panose="020B0503020204020204" pitchFamily="34" charset="-122"/>
                <a:ea typeface="微软雅黑" panose="020B0503020204020204" pitchFamily="34" charset="-122"/>
              </a:endParaRPr>
            </a:p>
          </p:txBody>
        </p:sp>
        <p:sp>
          <p:nvSpPr>
            <p:cNvPr id="32" name="矩形 31"/>
            <p:cNvSpPr/>
            <p:nvPr/>
          </p:nvSpPr>
          <p:spPr>
            <a:xfrm>
              <a:off x="5032177" y="1641236"/>
              <a:ext cx="1042234" cy="1995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200" dirty="0" smtClean="0">
                  <a:latin typeface="微软雅黑" panose="020B0503020204020204" pitchFamily="34" charset="-122"/>
                  <a:ea typeface="微软雅黑" panose="020B0503020204020204" pitchFamily="34" charset="-122"/>
                </a:rPr>
                <a:t>7.4PB</a:t>
              </a:r>
              <a:endParaRPr lang="zh-CN" altLang="en-US" sz="120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104768" y="1602089"/>
              <a:ext cx="1771867" cy="276999"/>
            </a:xfrm>
            <a:prstGeom prst="rect">
              <a:avLst/>
            </a:prstGeom>
            <a:noFill/>
          </p:spPr>
          <p:txBody>
            <a:bodyPr wrap="square" rtlCol="0">
              <a:spAutoFit/>
            </a:bodyPr>
            <a:lstStyle/>
            <a:p>
              <a:r>
                <a:rPr lang="zh-CN" altLang="en-US" sz="1200" smtClean="0">
                  <a:solidFill>
                    <a:schemeClr val="accent6">
                      <a:lumMod val="75000"/>
                    </a:schemeClr>
                  </a:solidFill>
                  <a:latin typeface="微软雅黑" panose="020B0503020204020204" pitchFamily="34" charset="-122"/>
                  <a:ea typeface="微软雅黑" panose="020B0503020204020204" pitchFamily="34" charset="-122"/>
                </a:rPr>
                <a:t>海外外文数据</a:t>
              </a:r>
              <a:endParaRPr lang="zh-CN" altLang="en-US" sz="12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547017" y="1041127"/>
              <a:ext cx="1771867" cy="276999"/>
            </a:xfrm>
            <a:prstGeom prst="rect">
              <a:avLst/>
            </a:prstGeom>
            <a:noFill/>
          </p:spPr>
          <p:txBody>
            <a:bodyPr wrap="square" rtlCol="0">
              <a:spAutoFit/>
            </a:bodyPr>
            <a:lstStyle/>
            <a:p>
              <a:r>
                <a:rPr lang="zh-CN" altLang="en-US" sz="1200" dirty="0" smtClean="0">
                  <a:solidFill>
                    <a:srgbClr val="C55A11"/>
                  </a:solidFill>
                  <a:latin typeface="微软雅黑" panose="020B0503020204020204" pitchFamily="34" charset="-122"/>
                  <a:ea typeface="微软雅黑" panose="020B0503020204020204" pitchFamily="34" charset="-122"/>
                </a:rPr>
                <a:t>互联网资讯</a:t>
              </a:r>
              <a:endParaRPr lang="zh-CN" altLang="en-US" sz="1200" dirty="0">
                <a:solidFill>
                  <a:srgbClr val="C55A1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141179" y="526830"/>
            <a:ext cx="1256063" cy="1136851"/>
            <a:chOff x="4197877" y="665806"/>
            <a:chExt cx="1256063" cy="1136851"/>
          </a:xfrm>
        </p:grpSpPr>
        <p:sp>
          <p:nvSpPr>
            <p:cNvPr id="51" name="椭圆 50"/>
            <p:cNvSpPr/>
            <p:nvPr/>
          </p:nvSpPr>
          <p:spPr>
            <a:xfrm>
              <a:off x="4197877" y="665806"/>
              <a:ext cx="1136851" cy="1136851"/>
            </a:xfrm>
            <a:prstGeom prst="ellipse">
              <a:avLst/>
            </a:prstGeom>
            <a:noFill/>
            <a:ln w="53975">
              <a:gradFill flip="none" rotWithShape="1">
                <a:gsLst>
                  <a:gs pos="0">
                    <a:srgbClr val="FF6600"/>
                  </a:gs>
                  <a:gs pos="99000">
                    <a:srgbClr val="9933FF"/>
                  </a:gs>
                  <a:gs pos="50000">
                    <a:srgbClr val="33CC3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4295494" y="925495"/>
              <a:ext cx="1158446" cy="584775"/>
            </a:xfrm>
            <a:prstGeom prst="rect">
              <a:avLst/>
            </a:prstGeom>
            <a:noFill/>
          </p:spPr>
          <p:txBody>
            <a:bodyPr wrap="square" rtlCol="0">
              <a:spAutoFit/>
            </a:bodyPr>
            <a:lstStyle/>
            <a:p>
              <a:r>
                <a:rPr lang="en-US" altLang="zh-CN" sz="3200" b="1" dirty="0" smtClean="0">
                  <a:solidFill>
                    <a:srgbClr val="FF0000"/>
                  </a:solidFill>
                </a:rPr>
                <a:t>50</a:t>
              </a:r>
              <a:r>
                <a:rPr lang="en-US" altLang="zh-CN" sz="2400" b="1" dirty="0" smtClean="0">
                  <a:solidFill>
                    <a:srgbClr val="FF0000"/>
                  </a:solidFill>
                </a:rPr>
                <a:t>PB</a:t>
              </a:r>
              <a:endParaRPr lang="zh-CN" altLang="en-US" sz="2400" b="1" dirty="0">
                <a:solidFill>
                  <a:srgbClr val="FF0000"/>
                </a:solidFill>
              </a:endParaRPr>
            </a:p>
          </p:txBody>
        </p:sp>
      </p:grpSp>
      <p:sp>
        <p:nvSpPr>
          <p:cNvPr id="2" name="椭圆 1"/>
          <p:cNvSpPr/>
          <p:nvPr/>
        </p:nvSpPr>
        <p:spPr>
          <a:xfrm>
            <a:off x="679590" y="5544645"/>
            <a:ext cx="968849" cy="968849"/>
          </a:xfrm>
          <a:prstGeom prst="ellipse">
            <a:avLst/>
          </a:prstGeom>
          <a:solidFill>
            <a:schemeClr val="accent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701626" y="5517228"/>
            <a:ext cx="1064023" cy="1064023"/>
          </a:xfrm>
          <a:prstGeom prst="ellipse">
            <a:avLst/>
          </a:prstGeom>
          <a:solidFill>
            <a:srgbClr val="54823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801999" y="5517227"/>
            <a:ext cx="1064023" cy="1064023"/>
          </a:xfrm>
          <a:prstGeom prst="ellipse">
            <a:avLst/>
          </a:prstGeom>
          <a:solidFill>
            <a:srgbClr val="38572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902370" y="5525193"/>
            <a:ext cx="1064023" cy="1064023"/>
          </a:xfrm>
          <a:prstGeom prst="ellipse">
            <a:avLst/>
          </a:prstGeom>
          <a:solidFill>
            <a:srgbClr val="7F6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002741" y="5517226"/>
            <a:ext cx="1064023" cy="1064023"/>
          </a:xfrm>
          <a:prstGeom prst="ellipse">
            <a:avLst/>
          </a:prstGeom>
          <a:solidFill>
            <a:srgbClr val="333F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17178" y="5515253"/>
            <a:ext cx="1064023" cy="1064023"/>
          </a:xfrm>
          <a:prstGeom prst="ellipse">
            <a:avLst/>
          </a:prstGeom>
          <a:solidFill>
            <a:srgbClr val="2E75B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9440254" y="5515253"/>
            <a:ext cx="1064023" cy="1064023"/>
          </a:xfrm>
          <a:prstGeom prst="ellipse">
            <a:avLst/>
          </a:prstGeom>
          <a:solidFill>
            <a:srgbClr val="2038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49167" y="5525193"/>
            <a:ext cx="1064023" cy="1064023"/>
          </a:xfrm>
          <a:prstGeom prst="ellipse">
            <a:avLst/>
          </a:prstGeom>
          <a:solidFill>
            <a:srgbClr val="7C7C7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66565" y="5754622"/>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100</a:t>
            </a:r>
            <a:r>
              <a:rPr lang="zh-CN" altLang="en-US" b="1" dirty="0" smtClean="0">
                <a:solidFill>
                  <a:schemeClr val="bg1"/>
                </a:solidFill>
                <a:latin typeface="微软雅黑" panose="020B0503020204020204" pitchFamily="34" charset="-122"/>
                <a:ea typeface="微软雅黑" panose="020B0503020204020204" pitchFamily="34" charset="-122"/>
              </a:rPr>
              <a:t>万</a:t>
            </a:r>
            <a:r>
              <a:rPr lang="en-US" altLang="zh-CN" b="1" dirty="0" smtClean="0">
                <a:solidFill>
                  <a:schemeClr val="bg1"/>
                </a:solidFill>
                <a:latin typeface="微软雅黑" panose="020B0503020204020204" pitchFamily="34" charset="-122"/>
                <a:ea typeface="微软雅黑" panose="020B0503020204020204" pitchFamily="34" charset="-122"/>
              </a:rPr>
              <a:t>+</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新 闻</a:t>
            </a:r>
            <a:endParaRPr lang="zh-CN" altLang="en-US" sz="1200" b="1"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1615199" y="5754621"/>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80</a:t>
            </a:r>
            <a:r>
              <a:rPr lang="zh-CN" altLang="en-US" b="1" dirty="0" smtClean="0">
                <a:solidFill>
                  <a:schemeClr val="bg1"/>
                </a:solidFill>
                <a:latin typeface="微软雅黑" panose="020B0503020204020204" pitchFamily="34" charset="-122"/>
                <a:ea typeface="微软雅黑" panose="020B0503020204020204" pitchFamily="34" charset="-122"/>
              </a:rPr>
              <a:t>万</a:t>
            </a:r>
            <a:r>
              <a:rPr lang="en-US" altLang="zh-CN" b="1" dirty="0" smtClean="0">
                <a:solidFill>
                  <a:schemeClr val="bg1"/>
                </a:solidFill>
                <a:latin typeface="微软雅黑" panose="020B0503020204020204" pitchFamily="34" charset="-122"/>
                <a:ea typeface="微软雅黑" panose="020B0503020204020204" pitchFamily="34" charset="-122"/>
              </a:rPr>
              <a:t>+</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论坛、贴吧</a:t>
            </a:r>
            <a:endParaRPr lang="zh-CN" altLang="en-US" sz="1200" b="1" dirty="0">
              <a:latin typeface="微软雅黑" panose="020B0503020204020204" pitchFamily="34" charset="-122"/>
              <a:ea typeface="微软雅黑" panose="020B0503020204020204" pitchFamily="34" charset="-122"/>
            </a:endParaRPr>
          </a:p>
        </p:txBody>
      </p:sp>
      <p:sp>
        <p:nvSpPr>
          <p:cNvPr id="53" name="文本框 52"/>
          <p:cNvSpPr txBox="1"/>
          <p:nvPr/>
        </p:nvSpPr>
        <p:spPr>
          <a:xfrm>
            <a:off x="2727732" y="5754620"/>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20</a:t>
            </a:r>
            <a:r>
              <a:rPr lang="zh-CN" altLang="en-US" b="1" dirty="0" smtClean="0">
                <a:solidFill>
                  <a:schemeClr val="bg1"/>
                </a:solidFill>
                <a:latin typeface="微软雅黑" panose="020B0503020204020204" pitchFamily="34" charset="-122"/>
                <a:ea typeface="微软雅黑" panose="020B0503020204020204" pitchFamily="34" charset="-122"/>
              </a:rPr>
              <a:t>万</a:t>
            </a:r>
            <a:r>
              <a:rPr lang="en-US" altLang="zh-CN" b="1" dirty="0" smtClean="0">
                <a:solidFill>
                  <a:schemeClr val="bg1"/>
                </a:solidFill>
                <a:latin typeface="微软雅黑" panose="020B0503020204020204" pitchFamily="34" charset="-122"/>
                <a:ea typeface="微软雅黑" panose="020B0503020204020204" pitchFamily="34" charset="-122"/>
              </a:rPr>
              <a:t>+</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境 外</a:t>
            </a:r>
            <a:endParaRPr lang="zh-CN" altLang="en-US" sz="1200" b="1" dirty="0">
              <a:latin typeface="微软雅黑" panose="020B0503020204020204" pitchFamily="34" charset="-122"/>
              <a:ea typeface="微软雅黑" panose="020B0503020204020204" pitchFamily="34" charset="-122"/>
            </a:endParaRPr>
          </a:p>
        </p:txBody>
      </p:sp>
      <p:sp>
        <p:nvSpPr>
          <p:cNvPr id="54" name="文本框 53"/>
          <p:cNvSpPr txBox="1"/>
          <p:nvPr/>
        </p:nvSpPr>
        <p:spPr>
          <a:xfrm>
            <a:off x="3817474" y="5754619"/>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2000+</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纸 媒</a:t>
            </a:r>
            <a:endParaRPr lang="zh-CN" altLang="en-US" sz="1200" b="1" dirty="0">
              <a:latin typeface="微软雅黑" panose="020B0503020204020204" pitchFamily="34" charset="-122"/>
              <a:ea typeface="微软雅黑" panose="020B0503020204020204" pitchFamily="34" charset="-122"/>
            </a:endParaRPr>
          </a:p>
        </p:txBody>
      </p:sp>
      <p:sp>
        <p:nvSpPr>
          <p:cNvPr id="55" name="文本框 54"/>
          <p:cNvSpPr txBox="1"/>
          <p:nvPr/>
        </p:nvSpPr>
        <p:spPr>
          <a:xfrm>
            <a:off x="4912050" y="5754618"/>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r>
              <a:rPr lang="zh-CN" altLang="en-US" b="1" dirty="0" smtClean="0">
                <a:solidFill>
                  <a:schemeClr val="bg1"/>
                </a:solidFill>
                <a:latin typeface="微软雅黑" panose="020B0503020204020204" pitchFamily="34" charset="-122"/>
                <a:ea typeface="微软雅黑" panose="020B0503020204020204" pitchFamily="34" charset="-122"/>
              </a:rPr>
              <a:t>万</a:t>
            </a:r>
            <a:r>
              <a:rPr lang="en-US" altLang="zh-CN" b="1" dirty="0" smtClean="0">
                <a:solidFill>
                  <a:schemeClr val="bg1"/>
                </a:solidFill>
                <a:latin typeface="微软雅黑" panose="020B0503020204020204" pitchFamily="34" charset="-122"/>
                <a:ea typeface="微软雅黑" panose="020B0503020204020204" pitchFamily="34" charset="-122"/>
              </a:rPr>
              <a:t>+</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港澳台</a:t>
            </a:r>
            <a:endParaRPr lang="zh-CN" altLang="en-US" sz="1200" b="1" dirty="0">
              <a:latin typeface="微软雅黑" panose="020B0503020204020204" pitchFamily="34" charset="-122"/>
              <a:ea typeface="微软雅黑" panose="020B0503020204020204" pitchFamily="34" charset="-122"/>
            </a:endParaRPr>
          </a:p>
        </p:txBody>
      </p:sp>
      <p:sp>
        <p:nvSpPr>
          <p:cNvPr id="56" name="文本框 55"/>
          <p:cNvSpPr txBox="1"/>
          <p:nvPr/>
        </p:nvSpPr>
        <p:spPr>
          <a:xfrm>
            <a:off x="6034959" y="5754618"/>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8000+</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视 频</a:t>
            </a:r>
            <a:endParaRPr lang="zh-CN" altLang="en-US" sz="1200" b="1"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10458476" y="5778625"/>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80+</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多语种</a:t>
            </a:r>
            <a:endParaRPr lang="zh-CN" altLang="en-US" sz="1200" b="1" dirty="0">
              <a:latin typeface="微软雅黑" panose="020B0503020204020204" pitchFamily="34" charset="-122"/>
              <a:ea typeface="微软雅黑" panose="020B0503020204020204" pitchFamily="34" charset="-122"/>
            </a:endParaRPr>
          </a:p>
        </p:txBody>
      </p:sp>
      <p:sp>
        <p:nvSpPr>
          <p:cNvPr id="59" name="文本框 58"/>
          <p:cNvSpPr txBox="1"/>
          <p:nvPr/>
        </p:nvSpPr>
        <p:spPr>
          <a:xfrm>
            <a:off x="9363606" y="5773329"/>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1000+</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客户端</a:t>
            </a:r>
            <a:endParaRPr lang="zh-CN" altLang="en-US" sz="1200" b="1" dirty="0">
              <a:latin typeface="微软雅黑" panose="020B0503020204020204" pitchFamily="34" charset="-122"/>
              <a:ea typeface="微软雅黑" panose="020B0503020204020204" pitchFamily="34" charset="-122"/>
            </a:endParaRPr>
          </a:p>
        </p:txBody>
      </p:sp>
      <p:sp>
        <p:nvSpPr>
          <p:cNvPr id="60" name="椭圆 59"/>
          <p:cNvSpPr/>
          <p:nvPr/>
        </p:nvSpPr>
        <p:spPr>
          <a:xfrm>
            <a:off x="7233753" y="5515253"/>
            <a:ext cx="1064023" cy="1064023"/>
          </a:xfrm>
          <a:prstGeom prst="ellipse">
            <a:avLst/>
          </a:prstGeom>
          <a:solidFill>
            <a:srgbClr val="2F559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7157105" y="5773329"/>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4000</a:t>
            </a:r>
            <a:r>
              <a:rPr lang="zh-CN" altLang="en-US" b="1" dirty="0" smtClean="0">
                <a:solidFill>
                  <a:schemeClr val="bg1"/>
                </a:solidFill>
                <a:latin typeface="微软雅黑" panose="020B0503020204020204" pitchFamily="34" charset="-122"/>
                <a:ea typeface="微软雅黑" panose="020B0503020204020204" pitchFamily="34" charset="-122"/>
              </a:rPr>
              <a:t>万</a:t>
            </a:r>
            <a:r>
              <a:rPr lang="en-US" altLang="zh-CN" b="1" dirty="0" smtClean="0">
                <a:solidFill>
                  <a:schemeClr val="bg1"/>
                </a:solidFill>
                <a:latin typeface="微软雅黑" panose="020B0503020204020204" pitchFamily="34" charset="-122"/>
                <a:ea typeface="微软雅黑" panose="020B0503020204020204" pitchFamily="34" charset="-122"/>
              </a:rPr>
              <a:t>+</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微博博主</a:t>
            </a:r>
            <a:endParaRPr lang="zh-CN" altLang="en-US" sz="1200" b="1" dirty="0">
              <a:latin typeface="微软雅黑" panose="020B0503020204020204" pitchFamily="34" charset="-122"/>
              <a:ea typeface="微软雅黑" panose="020B0503020204020204" pitchFamily="34" charset="-122"/>
            </a:endParaRPr>
          </a:p>
        </p:txBody>
      </p:sp>
      <p:sp>
        <p:nvSpPr>
          <p:cNvPr id="62" name="椭圆 61"/>
          <p:cNvSpPr/>
          <p:nvPr/>
        </p:nvSpPr>
        <p:spPr>
          <a:xfrm>
            <a:off x="8340701" y="5512833"/>
            <a:ext cx="1064023" cy="1064023"/>
          </a:xfrm>
          <a:prstGeom prst="ellipse">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8264053" y="5770909"/>
            <a:ext cx="1245404" cy="646331"/>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1200</a:t>
            </a:r>
            <a:r>
              <a:rPr lang="zh-CN" altLang="en-US" b="1" dirty="0" smtClean="0">
                <a:solidFill>
                  <a:schemeClr val="bg1"/>
                </a:solidFill>
                <a:latin typeface="微软雅黑" panose="020B0503020204020204" pitchFamily="34" charset="-122"/>
                <a:ea typeface="微软雅黑" panose="020B0503020204020204" pitchFamily="34" charset="-122"/>
              </a:rPr>
              <a:t>万</a:t>
            </a:r>
            <a:r>
              <a:rPr lang="en-US" altLang="zh-CN" b="1" dirty="0" smtClean="0">
                <a:solidFill>
                  <a:schemeClr val="bg1"/>
                </a:solidFill>
                <a:latin typeface="微软雅黑" panose="020B0503020204020204" pitchFamily="34" charset="-122"/>
                <a:ea typeface="微软雅黑" panose="020B0503020204020204" pitchFamily="34" charset="-122"/>
              </a:rPr>
              <a:t>+</a:t>
            </a:r>
          </a:p>
          <a:p>
            <a:pPr algn="ctr">
              <a:lnSpc>
                <a:spcPct val="150000"/>
              </a:lnSpc>
            </a:pPr>
            <a:r>
              <a:rPr lang="zh-CN" altLang="en-US" sz="1200" b="1" dirty="0" smtClean="0">
                <a:latin typeface="微软雅黑" panose="020B0503020204020204" pitchFamily="34" charset="-122"/>
                <a:ea typeface="微软雅黑" panose="020B0503020204020204" pitchFamily="34" charset="-122"/>
              </a:rPr>
              <a:t>微信公众号</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15171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52973" y="1955407"/>
            <a:ext cx="8539027" cy="29120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661218" y="2564529"/>
            <a:ext cx="5861415" cy="1354217"/>
          </a:xfrm>
          <a:prstGeom prst="rect">
            <a:avLst/>
          </a:prstGeom>
          <a:noFill/>
        </p:spPr>
        <p:txBody>
          <a:bodyPr wrap="square" rtlCol="0">
            <a:spAutoFit/>
          </a:bodyPr>
          <a:lstStyle/>
          <a:p>
            <a:r>
              <a:rPr lang="en-US" altLang="zh-CN" sz="2800" dirty="0" err="1"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rPr>
              <a:t>Urun</a:t>
            </a:r>
            <a:r>
              <a:rPr lang="en-US" altLang="zh-CN" sz="2800" dirty="0"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rPr>
              <a:t> Introduction </a:t>
            </a:r>
            <a:endParaRPr lang="zh-CN" altLang="en-US" sz="2800" dirty="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endParaRPr>
          </a:p>
          <a:p>
            <a:endParaRPr lang="zh-CN" altLang="en-US" sz="5400" b="1" dirty="0">
              <a:latin typeface="微软雅黑" panose="020B0503020204020204" pitchFamily="34" charset="-122"/>
              <a:ea typeface="微软雅黑" panose="020B0503020204020204" pitchFamily="34" charset="-122"/>
            </a:endParaRPr>
          </a:p>
        </p:txBody>
      </p:sp>
      <p:sp>
        <p:nvSpPr>
          <p:cNvPr id="7" name="矩形 6"/>
          <p:cNvSpPr/>
          <p:nvPr/>
        </p:nvSpPr>
        <p:spPr>
          <a:xfrm>
            <a:off x="0" y="1955409"/>
            <a:ext cx="2954215" cy="291201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954215" y="1955408"/>
            <a:ext cx="351693" cy="291201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05908" y="1955407"/>
            <a:ext cx="267286" cy="29120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25535" y="2533821"/>
            <a:ext cx="1199407" cy="877593"/>
          </a:xfrm>
          <a:prstGeom prst="rect">
            <a:avLst/>
          </a:prstGeom>
          <a:solidFill>
            <a:schemeClr val="bg1">
              <a:lumMod val="8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424" y="2477549"/>
            <a:ext cx="1488026" cy="1116020"/>
          </a:xfrm>
          <a:prstGeom prst="rect">
            <a:avLst/>
          </a:prstGeom>
        </p:spPr>
      </p:pic>
    </p:spTree>
    <p:extLst>
      <p:ext uri="{BB962C8B-B14F-4D97-AF65-F5344CB8AC3E}">
        <p14:creationId xmlns:p14="http://schemas.microsoft.com/office/powerpoint/2010/main" val="244567973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253208" y="545316"/>
            <a:ext cx="5187143" cy="458108"/>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C</a:t>
            </a:r>
            <a:r>
              <a:rPr lang="en-US" altLang="zh-CN" sz="2800" b="1" dirty="0" err="1" smtClean="0">
                <a:latin typeface="微软雅黑" panose="020B0503020204020204" pitchFamily="34" charset="-122"/>
                <a:ea typeface="微软雅黑" panose="020B0503020204020204" pitchFamily="34" charset="-122"/>
              </a:rPr>
              <a:t>ase</a:t>
            </a:r>
            <a:r>
              <a:rPr lang="zh-CN" altLang="en-US"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A</a:t>
            </a:r>
            <a:r>
              <a:rPr lang="en-US" altLang="zh-CN" sz="2800" b="1" dirty="0" err="1" smtClean="0">
                <a:latin typeface="微软雅黑" panose="020B0503020204020204" pitchFamily="34" charset="-122"/>
                <a:ea typeface="微软雅黑" panose="020B0503020204020204" pitchFamily="34" charset="-122"/>
              </a:rPr>
              <a:t>nalysis</a:t>
            </a:r>
            <a:endParaRPr lang="zh-CN" altLang="en-US" sz="2800" b="1" dirty="0">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264931" y="1434771"/>
            <a:ext cx="9696984" cy="3938257"/>
            <a:chOff x="1229336" y="1587170"/>
            <a:chExt cx="9696984" cy="3938257"/>
          </a:xfrm>
        </p:grpSpPr>
        <p:grpSp>
          <p:nvGrpSpPr>
            <p:cNvPr id="76" name="组合 75"/>
            <p:cNvGrpSpPr/>
            <p:nvPr/>
          </p:nvGrpSpPr>
          <p:grpSpPr>
            <a:xfrm>
              <a:off x="1229336" y="1587170"/>
              <a:ext cx="9696984" cy="3938257"/>
              <a:chOff x="1308777" y="1739570"/>
              <a:chExt cx="9696984" cy="3938257"/>
            </a:xfrm>
          </p:grpSpPr>
          <p:grpSp>
            <p:nvGrpSpPr>
              <p:cNvPr id="73" name="组合 72"/>
              <p:cNvGrpSpPr/>
              <p:nvPr/>
            </p:nvGrpSpPr>
            <p:grpSpPr>
              <a:xfrm>
                <a:off x="1308777" y="1739570"/>
                <a:ext cx="9696984" cy="3938257"/>
                <a:chOff x="1308777" y="1739570"/>
                <a:chExt cx="9696984" cy="3938257"/>
              </a:xfrm>
            </p:grpSpPr>
            <p:sp>
              <p:nvSpPr>
                <p:cNvPr id="13" name="文本框 12"/>
                <p:cNvSpPr txBox="1"/>
                <p:nvPr/>
              </p:nvSpPr>
              <p:spPr>
                <a:xfrm>
                  <a:off x="8489374" y="3312914"/>
                  <a:ext cx="2516385" cy="690574"/>
                </a:xfrm>
                <a:prstGeom prst="rect">
                  <a:avLst/>
                </a:prstGeom>
                <a:solidFill>
                  <a:schemeClr val="tx2">
                    <a:lumMod val="20000"/>
                    <a:lumOff val="80000"/>
                  </a:schemeClr>
                </a:solidFill>
                <a:ln>
                  <a:solidFill>
                    <a:schemeClr val="tx2">
                      <a:lumMod val="75000"/>
                    </a:schemeClr>
                  </a:solidFill>
                  <a:prstDash val="sysDot"/>
                </a:ln>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Hot Topic Analysis</a:t>
                  </a:r>
                </a:p>
                <a:p>
                  <a:pPr>
                    <a:lnSpc>
                      <a:spcPct val="150000"/>
                    </a:lnSpc>
                    <a:buClr>
                      <a:srgbClr val="FF3300"/>
                    </a:buClr>
                  </a:pPr>
                  <a:endParaRPr lang="en-US" altLang="zh-CN" sz="1050" dirty="0" smtClean="0">
                    <a:latin typeface="微软雅黑" panose="020B0503020204020204" pitchFamily="34" charset="-122"/>
                    <a:ea typeface="微软雅黑" panose="020B0503020204020204" pitchFamily="34" charset="-122"/>
                  </a:endParaRPr>
                </a:p>
              </p:txBody>
            </p:sp>
            <p:sp>
              <p:nvSpPr>
                <p:cNvPr id="14" name="文本框 13"/>
                <p:cNvSpPr txBox="1"/>
                <p:nvPr/>
              </p:nvSpPr>
              <p:spPr>
                <a:xfrm>
                  <a:off x="8489374" y="2017471"/>
                  <a:ext cx="2516387" cy="690574"/>
                </a:xfrm>
                <a:prstGeom prst="rect">
                  <a:avLst/>
                </a:prstGeom>
                <a:solidFill>
                  <a:schemeClr val="tx2">
                    <a:lumMod val="20000"/>
                    <a:lumOff val="80000"/>
                  </a:schemeClr>
                </a:solidFill>
                <a:ln>
                  <a:solidFill>
                    <a:schemeClr val="tx2">
                      <a:lumMod val="75000"/>
                    </a:schemeClr>
                  </a:solidFill>
                  <a:prstDash val="sysDot"/>
                </a:ln>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Impact Analysis</a:t>
                  </a:r>
                </a:p>
                <a:p>
                  <a:pPr>
                    <a:lnSpc>
                      <a:spcPct val="150000"/>
                    </a:lnSpc>
                    <a:buClr>
                      <a:srgbClr val="FF3300"/>
                    </a:buClr>
                  </a:pPr>
                  <a:endParaRPr lang="en-US" altLang="zh-CN" sz="105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489374" y="4608357"/>
                  <a:ext cx="2516387" cy="810478"/>
                </a:xfrm>
                <a:prstGeom prst="rect">
                  <a:avLst/>
                </a:prstGeom>
                <a:solidFill>
                  <a:schemeClr val="tx2">
                    <a:lumMod val="20000"/>
                    <a:lumOff val="80000"/>
                  </a:schemeClr>
                </a:solidFill>
                <a:ln>
                  <a:solidFill>
                    <a:schemeClr val="tx2">
                      <a:lumMod val="75000"/>
                    </a:schemeClr>
                  </a:solidFill>
                  <a:prstDash val="sysDot"/>
                </a:ln>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Typical Opinion Analysis</a:t>
                  </a:r>
                </a:p>
              </p:txBody>
            </p:sp>
            <p:sp>
              <p:nvSpPr>
                <p:cNvPr id="16" name="文本框 15"/>
                <p:cNvSpPr txBox="1"/>
                <p:nvPr/>
              </p:nvSpPr>
              <p:spPr>
                <a:xfrm>
                  <a:off x="1308777" y="3312914"/>
                  <a:ext cx="2486456" cy="441146"/>
                </a:xfrm>
                <a:prstGeom prst="rect">
                  <a:avLst/>
                </a:prstGeom>
                <a:solidFill>
                  <a:schemeClr val="tx2">
                    <a:lumMod val="20000"/>
                    <a:lumOff val="80000"/>
                  </a:schemeClr>
                </a:solidFill>
                <a:ln>
                  <a:solidFill>
                    <a:schemeClr val="tx2">
                      <a:lumMod val="75000"/>
                    </a:schemeClr>
                  </a:solidFill>
                  <a:prstDash val="sysDot"/>
                </a:ln>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Data</a:t>
                  </a:r>
                  <a:r>
                    <a:rPr lang="zh-CN" altLang="en-US" sz="1600" dirty="0" smtClean="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Mining</a:t>
                  </a:r>
                </a:p>
              </p:txBody>
            </p:sp>
            <p:sp>
              <p:nvSpPr>
                <p:cNvPr id="17" name="文本框 16"/>
                <p:cNvSpPr txBox="1"/>
                <p:nvPr/>
              </p:nvSpPr>
              <p:spPr>
                <a:xfrm>
                  <a:off x="1308777" y="2017471"/>
                  <a:ext cx="2486458" cy="441146"/>
                </a:xfrm>
                <a:prstGeom prst="rect">
                  <a:avLst/>
                </a:prstGeom>
                <a:solidFill>
                  <a:schemeClr val="tx2">
                    <a:lumMod val="20000"/>
                    <a:lumOff val="80000"/>
                  </a:schemeClr>
                </a:solidFill>
                <a:ln>
                  <a:solidFill>
                    <a:schemeClr val="tx2">
                      <a:lumMod val="75000"/>
                    </a:schemeClr>
                  </a:solidFill>
                  <a:prstDash val="sysDot"/>
                </a:ln>
              </p:spPr>
              <p:txBody>
                <a:bodyPr wrap="square" rtlCol="0">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T</a:t>
                  </a:r>
                  <a:r>
                    <a:rPr lang="en-US" altLang="zh-CN" sz="1600" dirty="0" smtClean="0">
                      <a:latin typeface="微软雅黑" panose="020B0503020204020204" pitchFamily="34" charset="-122"/>
                      <a:ea typeface="微软雅黑" panose="020B0503020204020204" pitchFamily="34" charset="-122"/>
                    </a:rPr>
                    <a:t>rend</a:t>
                  </a:r>
                  <a:r>
                    <a:rPr lang="zh-CN" altLang="en-US" sz="1600" dirty="0" smtClean="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Analysis</a:t>
                  </a:r>
                </a:p>
              </p:txBody>
            </p:sp>
            <p:sp>
              <p:nvSpPr>
                <p:cNvPr id="18" name="文本框 17"/>
                <p:cNvSpPr txBox="1"/>
                <p:nvPr/>
              </p:nvSpPr>
              <p:spPr>
                <a:xfrm>
                  <a:off x="1308777" y="4608357"/>
                  <a:ext cx="2486457" cy="810478"/>
                </a:xfrm>
                <a:prstGeom prst="rect">
                  <a:avLst/>
                </a:prstGeom>
                <a:solidFill>
                  <a:schemeClr val="tx2">
                    <a:lumMod val="20000"/>
                    <a:lumOff val="80000"/>
                  </a:schemeClr>
                </a:solidFill>
                <a:ln>
                  <a:solidFill>
                    <a:schemeClr val="tx2">
                      <a:lumMod val="75000"/>
                    </a:schemeClr>
                  </a:solidFill>
                  <a:prstDash val="sysDot"/>
                </a:ln>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Emotional Tendency Analysis</a:t>
                  </a:r>
                </a:p>
              </p:txBody>
            </p:sp>
            <p:grpSp>
              <p:nvGrpSpPr>
                <p:cNvPr id="26" name="组合 25"/>
                <p:cNvGrpSpPr/>
                <p:nvPr/>
              </p:nvGrpSpPr>
              <p:grpSpPr>
                <a:xfrm>
                  <a:off x="4319845" y="1739570"/>
                  <a:ext cx="3573822" cy="3938257"/>
                  <a:chOff x="4192849" y="1679189"/>
                  <a:chExt cx="3573822" cy="3938257"/>
                </a:xfrm>
              </p:grpSpPr>
              <p:grpSp>
                <p:nvGrpSpPr>
                  <p:cNvPr id="11" name="组合 10"/>
                  <p:cNvGrpSpPr/>
                  <p:nvPr/>
                </p:nvGrpSpPr>
                <p:grpSpPr>
                  <a:xfrm>
                    <a:off x="4192849" y="1679189"/>
                    <a:ext cx="3573822" cy="3938257"/>
                    <a:chOff x="4178829" y="1659570"/>
                    <a:chExt cx="3573822" cy="3938257"/>
                  </a:xfrm>
                </p:grpSpPr>
                <p:sp>
                  <p:nvSpPr>
                    <p:cNvPr id="2" name="椭圆 1"/>
                    <p:cNvSpPr/>
                    <p:nvPr/>
                  </p:nvSpPr>
                  <p:spPr>
                    <a:xfrm>
                      <a:off x="4382691" y="2044003"/>
                      <a:ext cx="3156995" cy="315699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正五边形 2"/>
                    <p:cNvSpPr/>
                    <p:nvPr/>
                  </p:nvSpPr>
                  <p:spPr>
                    <a:xfrm>
                      <a:off x="5314066" y="1659570"/>
                      <a:ext cx="1294243" cy="1232613"/>
                    </a:xfrm>
                    <a:prstGeom prst="pentagon">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正五边形 5"/>
                    <p:cNvSpPr/>
                    <p:nvPr/>
                  </p:nvSpPr>
                  <p:spPr>
                    <a:xfrm rot="3591056">
                      <a:off x="6482219" y="2331603"/>
                      <a:ext cx="1294243" cy="1232613"/>
                    </a:xfrm>
                    <a:prstGeom prst="pentagon">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正五边形 6"/>
                    <p:cNvSpPr/>
                    <p:nvPr/>
                  </p:nvSpPr>
                  <p:spPr>
                    <a:xfrm rot="18038228">
                      <a:off x="4148014" y="2334199"/>
                      <a:ext cx="1294243" cy="1232613"/>
                    </a:xfrm>
                    <a:prstGeom prst="pentagon">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正五边形 7"/>
                    <p:cNvSpPr/>
                    <p:nvPr/>
                  </p:nvSpPr>
                  <p:spPr>
                    <a:xfrm rot="14317651">
                      <a:off x="4166024" y="3703305"/>
                      <a:ext cx="1294243" cy="1232613"/>
                    </a:xfrm>
                    <a:prstGeom prst="pentagon">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正五边形 8"/>
                    <p:cNvSpPr/>
                    <p:nvPr/>
                  </p:nvSpPr>
                  <p:spPr>
                    <a:xfrm rot="10800000">
                      <a:off x="5320223" y="4365214"/>
                      <a:ext cx="1294243" cy="1232613"/>
                    </a:xfrm>
                    <a:prstGeom prst="pentagon">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正五边形 9"/>
                    <p:cNvSpPr/>
                    <p:nvPr/>
                  </p:nvSpPr>
                  <p:spPr>
                    <a:xfrm rot="7201204">
                      <a:off x="6489223" y="3685715"/>
                      <a:ext cx="1294243" cy="1232613"/>
                    </a:xfrm>
                    <a:prstGeom prst="pentagon">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9628" y="2039403"/>
                    <a:ext cx="681780" cy="681780"/>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2992" y="3909775"/>
                    <a:ext cx="671338" cy="772090"/>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1374" y="2571353"/>
                    <a:ext cx="607278" cy="752013"/>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6690" y="2709234"/>
                    <a:ext cx="654614" cy="654614"/>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5765" y="3941999"/>
                    <a:ext cx="688029" cy="688029"/>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83603" y="4547976"/>
                    <a:ext cx="576684" cy="732928"/>
                  </a:xfrm>
                  <a:prstGeom prst="rect">
                    <a:avLst/>
                  </a:prstGeom>
                </p:spPr>
              </p:pic>
            </p:grpSp>
            <p:cxnSp>
              <p:nvCxnSpPr>
                <p:cNvPr id="43" name="肘形连接符 42"/>
                <p:cNvCxnSpPr/>
                <p:nvPr/>
              </p:nvCxnSpPr>
              <p:spPr>
                <a:xfrm flipV="1">
                  <a:off x="7849662" y="3845752"/>
                  <a:ext cx="552059" cy="500642"/>
                </a:xfrm>
                <a:prstGeom prst="bentConnector3">
                  <a:avLst>
                    <a:gd name="adj1" fmla="val 51782"/>
                  </a:avLst>
                </a:prstGeom>
                <a:ln>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flipV="1">
                  <a:off x="6551405" y="5142155"/>
                  <a:ext cx="1850316" cy="289504"/>
                </a:xfrm>
                <a:prstGeom prst="bentConnector3">
                  <a:avLst>
                    <a:gd name="adj1" fmla="val 81296"/>
                  </a:avLst>
                </a:prstGeom>
                <a:ln>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4" name="肘形连接符 53"/>
                <p:cNvCxnSpPr/>
                <p:nvPr/>
              </p:nvCxnSpPr>
              <p:spPr>
                <a:xfrm rot="10800000" flipV="1">
                  <a:off x="3876029" y="2017471"/>
                  <a:ext cx="1700929" cy="327696"/>
                </a:xfrm>
                <a:prstGeom prst="bentConnector3">
                  <a:avLst>
                    <a:gd name="adj1" fmla="val 73718"/>
                  </a:avLst>
                </a:prstGeom>
                <a:ln>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rot="5400000">
                  <a:off x="3810316" y="3167274"/>
                  <a:ext cx="627643" cy="486939"/>
                </a:xfrm>
                <a:prstGeom prst="bentConnector3">
                  <a:avLst>
                    <a:gd name="adj1" fmla="val 60618"/>
                  </a:avLst>
                </a:prstGeom>
                <a:ln>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肘形连接符 61"/>
                <p:cNvCxnSpPr/>
                <p:nvPr/>
              </p:nvCxnSpPr>
              <p:spPr>
                <a:xfrm flipV="1">
                  <a:off x="3906592" y="4841149"/>
                  <a:ext cx="626018" cy="247216"/>
                </a:xfrm>
                <a:prstGeom prst="bentConnector3">
                  <a:avLst>
                    <a:gd name="adj1" fmla="val 26948"/>
                  </a:avLst>
                </a:prstGeom>
                <a:ln>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75" name="图片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5688" y="3360672"/>
                <a:ext cx="656178" cy="678533"/>
              </a:xfrm>
              <a:prstGeom prst="rect">
                <a:avLst/>
              </a:prstGeom>
            </p:spPr>
          </p:pic>
        </p:grpSp>
        <p:cxnSp>
          <p:nvCxnSpPr>
            <p:cNvPr id="29" name="肘形连接符 28"/>
            <p:cNvCxnSpPr/>
            <p:nvPr/>
          </p:nvCxnSpPr>
          <p:spPr>
            <a:xfrm>
              <a:off x="7421060" y="2320364"/>
              <a:ext cx="903249" cy="211873"/>
            </a:xfrm>
            <a:prstGeom prst="bentConnector3">
              <a:avLst/>
            </a:prstGeom>
            <a:ln>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35" name="图片 34" descr="公司LOGO.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36497761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12192000" cy="685800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0" y="11574"/>
            <a:ext cx="12192000" cy="6857999"/>
          </a:xfrm>
          <a:prstGeom prst="rect">
            <a:avLst/>
          </a:prstGeom>
          <a:solidFill>
            <a:schemeClr val="bg1">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41695"/>
            <a:ext cx="12192000" cy="58880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a:spLocks noGrp="1"/>
          </p:cNvSpPr>
          <p:nvPr>
            <p:ph type="title"/>
          </p:nvPr>
        </p:nvSpPr>
        <p:spPr>
          <a:xfrm>
            <a:off x="1253208" y="545316"/>
            <a:ext cx="10411355" cy="458108"/>
          </a:xfrm>
        </p:spPr>
        <p:txBody>
          <a:bodyPr>
            <a:noAutofit/>
          </a:bodyPr>
          <a:lstStyle/>
          <a:p>
            <a:r>
              <a:rPr lang="en-US" altLang="zh-CN" sz="2800" b="1" dirty="0">
                <a:latin typeface="微软雅黑" panose="020B0503020204020204" pitchFamily="34" charset="-122"/>
                <a:ea typeface="微软雅黑" panose="020B0503020204020204" pitchFamily="34" charset="-122"/>
              </a:rPr>
              <a:t>BIG SCREEN PRESENTATION &amp; DECISION MAKING</a:t>
            </a:r>
            <a:endParaRPr lang="zh-CN" altLang="en-US" sz="2800" b="1"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998711" y="2142709"/>
            <a:ext cx="10267391" cy="2113706"/>
            <a:chOff x="998516" y="2400876"/>
            <a:chExt cx="10267391" cy="2113706"/>
          </a:xfrm>
          <a:effectLst>
            <a:outerShdw blurRad="50800" dist="38100" dir="2700000" algn="tl" rotWithShape="0">
              <a:prstClr val="black">
                <a:alpha val="40000"/>
              </a:prstClr>
            </a:outerShdw>
            <a:reflection blurRad="6350" stA="52000" endA="300" endPos="22000" dir="5400000" sy="-100000" algn="bl" rotWithShape="0"/>
          </a:effectLst>
        </p:grpSpPr>
        <p:grpSp>
          <p:nvGrpSpPr>
            <p:cNvPr id="10" name="组合 9"/>
            <p:cNvGrpSpPr/>
            <p:nvPr/>
          </p:nvGrpSpPr>
          <p:grpSpPr>
            <a:xfrm>
              <a:off x="998516" y="2428245"/>
              <a:ext cx="2086337" cy="2086337"/>
              <a:chOff x="719064" y="2416670"/>
              <a:chExt cx="2086337" cy="2086337"/>
            </a:xfrm>
          </p:grpSpPr>
          <p:sp>
            <p:nvSpPr>
              <p:cNvPr id="7" name="椭圆 6"/>
              <p:cNvSpPr/>
              <p:nvPr/>
            </p:nvSpPr>
            <p:spPr>
              <a:xfrm>
                <a:off x="719064" y="2416670"/>
                <a:ext cx="2086337" cy="2086337"/>
              </a:xfrm>
              <a:prstGeom prst="ellipse">
                <a:avLst/>
              </a:prstGeom>
              <a:solidFill>
                <a:schemeClr val="bg1">
                  <a:alpha val="80000"/>
                </a:schemeClr>
              </a:solidFill>
              <a:ln w="63500">
                <a:gradFill flip="none" rotWithShape="1">
                  <a:gsLst>
                    <a:gs pos="0">
                      <a:srgbClr val="FF9B9B"/>
                    </a:gs>
                    <a:gs pos="45000">
                      <a:srgbClr val="FF1D1D"/>
                    </a:gs>
                    <a:gs pos="83000">
                      <a:srgbClr val="FF0000"/>
                    </a:gs>
                    <a:gs pos="100000">
                      <a:srgbClr val="D60000"/>
                    </a:gs>
                  </a:gsLst>
                  <a:lin ang="2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8939613">
                <a:off x="2133506" y="2517094"/>
                <a:ext cx="578734" cy="36026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3718088" y="2400876"/>
              <a:ext cx="2086337" cy="2086337"/>
              <a:chOff x="658009" y="2385831"/>
              <a:chExt cx="2086337" cy="2086337"/>
            </a:xfrm>
          </p:grpSpPr>
          <p:sp>
            <p:nvSpPr>
              <p:cNvPr id="12" name="椭圆 11"/>
              <p:cNvSpPr/>
              <p:nvPr/>
            </p:nvSpPr>
            <p:spPr>
              <a:xfrm>
                <a:off x="658009" y="2385831"/>
                <a:ext cx="2086337" cy="2086337"/>
              </a:xfrm>
              <a:prstGeom prst="ellipse">
                <a:avLst/>
              </a:prstGeom>
              <a:solidFill>
                <a:schemeClr val="bg1">
                  <a:alpha val="80000"/>
                </a:schemeClr>
              </a:solidFill>
              <a:ln w="63500">
                <a:gradFill flip="none" rotWithShape="1">
                  <a:gsLst>
                    <a:gs pos="0">
                      <a:srgbClr val="FF9B9B"/>
                    </a:gs>
                    <a:gs pos="45000">
                      <a:srgbClr val="FF1D1D"/>
                    </a:gs>
                    <a:gs pos="83000">
                      <a:srgbClr val="FF0000"/>
                    </a:gs>
                    <a:gs pos="100000">
                      <a:srgbClr val="D60000"/>
                    </a:gs>
                  </a:gsLst>
                  <a:lin ang="2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8939613">
                <a:off x="2133506" y="2517094"/>
                <a:ext cx="578734" cy="36026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6459998" y="2409419"/>
              <a:ext cx="2086337" cy="2086337"/>
              <a:chOff x="658009" y="2385831"/>
              <a:chExt cx="2086337" cy="2086337"/>
            </a:xfrm>
          </p:grpSpPr>
          <p:sp>
            <p:nvSpPr>
              <p:cNvPr id="15" name="椭圆 14"/>
              <p:cNvSpPr/>
              <p:nvPr/>
            </p:nvSpPr>
            <p:spPr>
              <a:xfrm>
                <a:off x="658009" y="2385831"/>
                <a:ext cx="2086337" cy="2086337"/>
              </a:xfrm>
              <a:prstGeom prst="ellipse">
                <a:avLst/>
              </a:prstGeom>
              <a:solidFill>
                <a:schemeClr val="bg1">
                  <a:alpha val="80000"/>
                </a:schemeClr>
              </a:solidFill>
              <a:ln w="63500">
                <a:gradFill flip="none" rotWithShape="1">
                  <a:gsLst>
                    <a:gs pos="0">
                      <a:srgbClr val="FF9B9B"/>
                    </a:gs>
                    <a:gs pos="45000">
                      <a:srgbClr val="FF1D1D"/>
                    </a:gs>
                    <a:gs pos="83000">
                      <a:srgbClr val="FF0000"/>
                    </a:gs>
                    <a:gs pos="100000">
                      <a:srgbClr val="D60000"/>
                    </a:gs>
                  </a:gsLst>
                  <a:lin ang="2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8939613">
                <a:off x="2133506" y="2517094"/>
                <a:ext cx="578734" cy="36026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179570" y="2415731"/>
              <a:ext cx="2086337" cy="2086337"/>
              <a:chOff x="653865" y="2399616"/>
              <a:chExt cx="2086337" cy="2086337"/>
            </a:xfrm>
          </p:grpSpPr>
          <p:sp>
            <p:nvSpPr>
              <p:cNvPr id="18" name="椭圆 17"/>
              <p:cNvSpPr/>
              <p:nvPr/>
            </p:nvSpPr>
            <p:spPr>
              <a:xfrm>
                <a:off x="653865" y="2399616"/>
                <a:ext cx="2086337" cy="2086337"/>
              </a:xfrm>
              <a:prstGeom prst="ellipse">
                <a:avLst/>
              </a:prstGeom>
              <a:solidFill>
                <a:schemeClr val="bg1">
                  <a:alpha val="80000"/>
                </a:schemeClr>
              </a:solidFill>
              <a:ln w="63500">
                <a:gradFill flip="none" rotWithShape="1">
                  <a:gsLst>
                    <a:gs pos="0">
                      <a:srgbClr val="FF9B9B"/>
                    </a:gs>
                    <a:gs pos="45000">
                      <a:srgbClr val="FF1D1D"/>
                    </a:gs>
                    <a:gs pos="83000">
                      <a:srgbClr val="FF0000"/>
                    </a:gs>
                    <a:gs pos="100000">
                      <a:srgbClr val="D60000"/>
                    </a:gs>
                  </a:gsLst>
                  <a:lin ang="2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8939613">
                <a:off x="2133506" y="2517094"/>
                <a:ext cx="578734" cy="36026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1105707" y="3039873"/>
              <a:ext cx="1871957" cy="1200329"/>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High Resolution Display</a:t>
              </a:r>
              <a:endParaRPr lang="zh-CN" altLang="en-US" b="1" dirty="0">
                <a:latin typeface="微软雅黑" panose="020B0503020204020204" pitchFamily="34" charset="-122"/>
                <a:ea typeface="微软雅黑" panose="020B0503020204020204" pitchFamily="34" charset="-122"/>
              </a:endParaRPr>
            </a:p>
            <a:p>
              <a:endParaRPr lang="zh-CN" altLang="en-US" dirty="0"/>
            </a:p>
          </p:txBody>
        </p:sp>
        <p:sp>
          <p:nvSpPr>
            <p:cNvPr id="22" name="文本框 21"/>
            <p:cNvSpPr txBox="1"/>
            <p:nvPr/>
          </p:nvSpPr>
          <p:spPr>
            <a:xfrm>
              <a:off x="3825277" y="3039873"/>
              <a:ext cx="1871957" cy="923330"/>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Real Time Dynamic Dashboards</a:t>
              </a:r>
              <a:endParaRPr lang="zh-CN" altLang="en-US"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286759" y="2732749"/>
              <a:ext cx="1871957" cy="1477328"/>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Decision Making - </a:t>
              </a:r>
              <a:r>
                <a:rPr lang="en-US" altLang="zh-CN" dirty="0">
                  <a:latin typeface="微软雅黑" panose="020B0503020204020204" pitchFamily="34" charset="-122"/>
                  <a:ea typeface="微软雅黑" panose="020B0503020204020204" pitchFamily="34" charset="-122"/>
                </a:rPr>
                <a:t>DATA speaks louder than anything else</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6584088" y="3071566"/>
              <a:ext cx="1871957" cy="923330"/>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Business Intelligence Reporting</a:t>
              </a:r>
              <a:endParaRPr lang="zh-CN" altLang="en-US" b="1" dirty="0">
                <a:latin typeface="微软雅黑" panose="020B0503020204020204" pitchFamily="34" charset="-122"/>
                <a:ea typeface="微软雅黑" panose="020B0503020204020204" pitchFamily="34" charset="-122"/>
              </a:endParaRPr>
            </a:p>
          </p:txBody>
        </p:sp>
      </p:grpSp>
      <p:pic>
        <p:nvPicPr>
          <p:cNvPr id="25" name="图片 24" descr="公司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36188480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269083" y="545316"/>
            <a:ext cx="7859042" cy="458108"/>
          </a:xfrm>
        </p:spPr>
        <p:txBody>
          <a:bodyPr>
            <a:noAutofit/>
          </a:bodyPr>
          <a:lstStyle/>
          <a:p>
            <a:r>
              <a:rPr lang="en-US" altLang="zh-CN" sz="2800" b="1" dirty="0" smtClean="0">
                <a:latin typeface="微软雅黑" panose="020B0503020204020204" pitchFamily="34" charset="-122"/>
                <a:ea typeface="微软雅黑" panose="020B0503020204020204" pitchFamily="34" charset="-122"/>
              </a:rPr>
              <a:t>V</a:t>
            </a:r>
            <a:r>
              <a:rPr lang="en-US" altLang="zh-CN" sz="2800" b="1" dirty="0" smtClean="0">
                <a:latin typeface="微软雅黑" panose="020B0503020204020204" pitchFamily="34" charset="-122"/>
                <a:ea typeface="微软雅黑" panose="020B0503020204020204" pitchFamily="34" charset="-122"/>
              </a:rPr>
              <a:t>isualization </a:t>
            </a:r>
            <a:r>
              <a:rPr lang="en-US" altLang="zh-CN" sz="2800" b="1" dirty="0" smtClean="0">
                <a:latin typeface="微软雅黑" panose="020B0503020204020204" pitchFamily="34" charset="-122"/>
                <a:ea typeface="微软雅黑" panose="020B0503020204020204" pitchFamily="34" charset="-122"/>
              </a:rPr>
              <a:t>report automatic</a:t>
            </a:r>
            <a:r>
              <a:rPr lang="zh-CN" altLang="en-US" sz="2800" b="1" dirty="0" smtClean="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generation </a:t>
            </a:r>
            <a:endParaRPr lang="zh-CN" altLang="en-US" sz="2800" b="1"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060916" y="1814676"/>
            <a:ext cx="10070167" cy="1837907"/>
            <a:chOff x="1136450" y="1703392"/>
            <a:chExt cx="10070167" cy="1837907"/>
          </a:xfrm>
          <a:effectLst>
            <a:reflection blurRad="6350" stA="52000" endA="300" endPos="50000" dir="5400000" sy="-100000" algn="bl" rotWithShape="0"/>
          </a:effectLst>
        </p:grpSpPr>
        <p:pic>
          <p:nvPicPr>
            <p:cNvPr id="7" name="图片 6"/>
            <p:cNvPicPr>
              <a:picLocks noChangeAspect="1"/>
            </p:cNvPicPr>
            <p:nvPr/>
          </p:nvPicPr>
          <p:blipFill>
            <a:blip r:embed="rId3"/>
            <a:stretch>
              <a:fillRect/>
            </a:stretch>
          </p:blipFill>
          <p:spPr>
            <a:xfrm>
              <a:off x="1136450" y="2197250"/>
              <a:ext cx="3035698" cy="1344049"/>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8" name="图片 7"/>
            <p:cNvPicPr>
              <a:picLocks noChangeAspect="1"/>
            </p:cNvPicPr>
            <p:nvPr/>
          </p:nvPicPr>
          <p:blipFill>
            <a:blip r:embed="rId4"/>
            <a:stretch>
              <a:fillRect/>
            </a:stretch>
          </p:blipFill>
          <p:spPr>
            <a:xfrm>
              <a:off x="7587117" y="2197249"/>
              <a:ext cx="3619500" cy="1344049"/>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5"/>
            <a:stretch>
              <a:fillRect/>
            </a:stretch>
          </p:blipFill>
          <p:spPr>
            <a:xfrm>
              <a:off x="2745848" y="1852912"/>
              <a:ext cx="2852600" cy="168838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0" name="图片 9"/>
            <p:cNvPicPr>
              <a:picLocks noChangeAspect="1"/>
            </p:cNvPicPr>
            <p:nvPr/>
          </p:nvPicPr>
          <p:blipFill>
            <a:blip r:embed="rId6"/>
            <a:stretch>
              <a:fillRect/>
            </a:stretch>
          </p:blipFill>
          <p:spPr>
            <a:xfrm>
              <a:off x="4515173" y="1703392"/>
              <a:ext cx="4713048" cy="183790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grpSp>
      <p:sp>
        <p:nvSpPr>
          <p:cNvPr id="12" name="矩形 11"/>
          <p:cNvSpPr/>
          <p:nvPr/>
        </p:nvSpPr>
        <p:spPr>
          <a:xfrm>
            <a:off x="1" y="5317861"/>
            <a:ext cx="12192000" cy="203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p:nvSpPr>
        <p:spPr>
          <a:xfrm>
            <a:off x="1078082" y="5300210"/>
            <a:ext cx="139700" cy="215900"/>
          </a:xfrm>
          <a:prstGeom prst="chevron">
            <a:avLst/>
          </a:prstGeom>
          <a:solidFill>
            <a:schemeClr val="bg1">
              <a:lumMod val="50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燕尾形 47"/>
          <p:cNvSpPr/>
          <p:nvPr/>
        </p:nvSpPr>
        <p:spPr>
          <a:xfrm>
            <a:off x="1932855" y="5305161"/>
            <a:ext cx="139700" cy="215900"/>
          </a:xfrm>
          <a:prstGeom prst="chevron">
            <a:avLst/>
          </a:prstGeom>
          <a:solidFill>
            <a:schemeClr val="bg1">
              <a:lumMod val="50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燕尾形 48"/>
          <p:cNvSpPr/>
          <p:nvPr/>
        </p:nvSpPr>
        <p:spPr>
          <a:xfrm>
            <a:off x="4396975" y="5305161"/>
            <a:ext cx="139700" cy="215900"/>
          </a:xfrm>
          <a:prstGeom prst="chevron">
            <a:avLst/>
          </a:prstGeom>
          <a:solidFill>
            <a:schemeClr val="bg1">
              <a:lumMod val="50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燕尾形 54"/>
          <p:cNvSpPr/>
          <p:nvPr/>
        </p:nvSpPr>
        <p:spPr>
          <a:xfrm>
            <a:off x="9012987" y="5305161"/>
            <a:ext cx="139700" cy="215900"/>
          </a:xfrm>
          <a:prstGeom prst="chevron">
            <a:avLst/>
          </a:prstGeom>
          <a:solidFill>
            <a:schemeClr val="bg1">
              <a:lumMod val="50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55"/>
          <p:cNvSpPr/>
          <p:nvPr/>
        </p:nvSpPr>
        <p:spPr>
          <a:xfrm>
            <a:off x="11003653" y="5305161"/>
            <a:ext cx="139700" cy="215900"/>
          </a:xfrm>
          <a:prstGeom prst="chevron">
            <a:avLst/>
          </a:prstGeom>
          <a:solidFill>
            <a:schemeClr val="bg1">
              <a:lumMod val="50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59"/>
          <p:cNvSpPr/>
          <p:nvPr/>
        </p:nvSpPr>
        <p:spPr>
          <a:xfrm>
            <a:off x="9505309" y="5300210"/>
            <a:ext cx="139700" cy="215900"/>
          </a:xfrm>
          <a:prstGeom prst="chevron">
            <a:avLst/>
          </a:prstGeom>
          <a:solidFill>
            <a:schemeClr val="bg1">
              <a:lumMod val="50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图片 15" descr="公司LOGO.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20920027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316708" y="545316"/>
            <a:ext cx="10240292" cy="458108"/>
          </a:xfrm>
        </p:spPr>
        <p:txBody>
          <a:bodyPr>
            <a:noAutofit/>
          </a:bodyPr>
          <a:lstStyle/>
          <a:p>
            <a:r>
              <a:rPr lang="en-US" altLang="zh-CN" sz="2800" dirty="0"/>
              <a:t>Artificial </a:t>
            </a:r>
            <a:r>
              <a:rPr lang="en-US" altLang="zh-CN" sz="2800" dirty="0" smtClean="0"/>
              <a:t>Intelligence Applied </a:t>
            </a:r>
            <a:r>
              <a:rPr lang="en-US" altLang="zh-CN" sz="2800" dirty="0" smtClean="0"/>
              <a:t>on</a:t>
            </a:r>
            <a:r>
              <a:rPr lang="zh-CN" altLang="en-US" sz="2800" dirty="0" smtClean="0"/>
              <a:t> </a:t>
            </a:r>
            <a:r>
              <a:rPr lang="en-US" altLang="zh-CN" sz="2800" dirty="0" smtClean="0"/>
              <a:t>Data </a:t>
            </a:r>
            <a:r>
              <a:rPr lang="en-US" altLang="zh-CN" sz="2800" dirty="0" smtClean="0"/>
              <a:t>Analysis Report</a:t>
            </a:r>
            <a:endParaRPr lang="zh-CN" altLang="en-US" sz="2800" b="1"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301750" y="1952624"/>
            <a:ext cx="10055768" cy="3463453"/>
            <a:chOff x="5541555" y="2755899"/>
            <a:chExt cx="6476365" cy="1987077"/>
          </a:xfrm>
          <a:effectLst>
            <a:reflection blurRad="6350" stA="52000" endA="300" endPos="35000" dir="5400000" sy="-100000" algn="bl" rotWithShape="0"/>
          </a:effectLst>
        </p:grpSpPr>
        <p:pic>
          <p:nvPicPr>
            <p:cNvPr id="12" name="图片 11"/>
            <p:cNvPicPr>
              <a:picLocks noChangeAspect="1"/>
            </p:cNvPicPr>
            <p:nvPr/>
          </p:nvPicPr>
          <p:blipFill>
            <a:blip r:embed="rId2"/>
            <a:stretch>
              <a:fillRect/>
            </a:stretch>
          </p:blipFill>
          <p:spPr>
            <a:xfrm>
              <a:off x="11187692" y="3670300"/>
              <a:ext cx="830228" cy="1048398"/>
            </a:xfrm>
            <a:prstGeom prst="rect">
              <a:avLst/>
            </a:prstGeom>
            <a:ln w="6350">
              <a:solidFill>
                <a:schemeClr val="tx1">
                  <a:lumMod val="50000"/>
                  <a:lumOff val="50000"/>
                </a:schemeClr>
              </a:solidFill>
            </a:ln>
            <a:effectLst>
              <a:outerShdw blurRad="50800" dist="38100" dir="2700000" algn="tl" rotWithShape="0">
                <a:prstClr val="black">
                  <a:alpha val="40000"/>
                </a:prstClr>
              </a:outerShdw>
            </a:effectLst>
          </p:spPr>
        </p:pic>
        <p:pic>
          <p:nvPicPr>
            <p:cNvPr id="10" name="图片 9"/>
            <p:cNvPicPr>
              <a:picLocks noChangeAspect="1"/>
            </p:cNvPicPr>
            <p:nvPr/>
          </p:nvPicPr>
          <p:blipFill>
            <a:blip r:embed="rId3"/>
            <a:stretch>
              <a:fillRect/>
            </a:stretch>
          </p:blipFill>
          <p:spPr>
            <a:xfrm>
              <a:off x="9999081" y="3309106"/>
              <a:ext cx="1240420" cy="1433870"/>
            </a:xfrm>
            <a:prstGeom prst="rect">
              <a:avLst/>
            </a:prstGeom>
            <a:ln w="6350">
              <a:solidFill>
                <a:schemeClr val="tx1">
                  <a:lumMod val="50000"/>
                  <a:lumOff val="50000"/>
                </a:schemeClr>
              </a:solidFill>
            </a:ln>
            <a:effectLst>
              <a:outerShdw blurRad="50800" dist="38100" dir="2700000" algn="tl" rotWithShape="0">
                <a:prstClr val="black">
                  <a:alpha val="40000"/>
                </a:prstClr>
              </a:outerShdw>
            </a:effectLst>
          </p:spPr>
        </p:pic>
        <p:pic>
          <p:nvPicPr>
            <p:cNvPr id="8" name="图片 7"/>
            <p:cNvPicPr>
              <a:picLocks noChangeAspect="1"/>
            </p:cNvPicPr>
            <p:nvPr/>
          </p:nvPicPr>
          <p:blipFill>
            <a:blip r:embed="rId4"/>
            <a:stretch>
              <a:fillRect/>
            </a:stretch>
          </p:blipFill>
          <p:spPr>
            <a:xfrm>
              <a:off x="5541555" y="3429000"/>
              <a:ext cx="941254" cy="1289699"/>
            </a:xfrm>
            <a:prstGeom prst="rect">
              <a:avLst/>
            </a:prstGeom>
            <a:ln w="6350">
              <a:solidFill>
                <a:schemeClr val="tx1">
                  <a:lumMod val="50000"/>
                  <a:lumOff val="50000"/>
                </a:schemeClr>
              </a:solidFill>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5"/>
            <a:stretch>
              <a:fillRect/>
            </a:stretch>
          </p:blipFill>
          <p:spPr>
            <a:xfrm>
              <a:off x="6440351" y="3055438"/>
              <a:ext cx="1216671" cy="1663261"/>
            </a:xfrm>
            <a:prstGeom prst="rect">
              <a:avLst/>
            </a:prstGeom>
            <a:ln w="6350">
              <a:solidFill>
                <a:schemeClr val="tx1">
                  <a:lumMod val="50000"/>
                  <a:lumOff val="50000"/>
                </a:schemeClr>
              </a:solidFill>
            </a:ln>
            <a:effectLst>
              <a:outerShdw blurRad="50800" dist="38100" dir="2700000" algn="tl" rotWithShape="0">
                <a:prstClr val="black">
                  <a:alpha val="40000"/>
                </a:prstClr>
              </a:outerShdw>
            </a:effectLst>
          </p:spPr>
        </p:pic>
        <p:pic>
          <p:nvPicPr>
            <p:cNvPr id="9" name="图片 8"/>
            <p:cNvPicPr>
              <a:picLocks noChangeAspect="1"/>
            </p:cNvPicPr>
            <p:nvPr/>
          </p:nvPicPr>
          <p:blipFill>
            <a:blip r:embed="rId6"/>
            <a:stretch>
              <a:fillRect/>
            </a:stretch>
          </p:blipFill>
          <p:spPr>
            <a:xfrm>
              <a:off x="8863329" y="2991164"/>
              <a:ext cx="1338545" cy="1751812"/>
            </a:xfrm>
            <a:prstGeom prst="rect">
              <a:avLst/>
            </a:prstGeom>
            <a:ln w="6350">
              <a:solidFill>
                <a:schemeClr val="tx1">
                  <a:lumMod val="50000"/>
                  <a:lumOff val="50000"/>
                </a:schemeClr>
              </a:solidFill>
            </a:ln>
            <a:effectLst>
              <a:outerShdw blurRad="50800" dist="38100" dir="2700000" algn="tl" rotWithShape="0">
                <a:prstClr val="black">
                  <a:alpha val="40000"/>
                </a:prstClr>
              </a:outerShdw>
            </a:effectLst>
          </p:spPr>
        </p:pic>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51297" y="2755899"/>
              <a:ext cx="1379296" cy="1962799"/>
            </a:xfrm>
            <a:prstGeom prst="rect">
              <a:avLst/>
            </a:prstGeom>
            <a:ln w="6350">
              <a:solidFill>
                <a:schemeClr val="tx1">
                  <a:lumMod val="50000"/>
                  <a:lumOff val="50000"/>
                </a:schemeClr>
              </a:solidFill>
            </a:ln>
            <a:effectLst>
              <a:outerShdw blurRad="50800" dist="38100" dir="2700000" algn="tl" rotWithShape="0">
                <a:prstClr val="black">
                  <a:alpha val="40000"/>
                </a:prstClr>
              </a:outerShdw>
            </a:effectLst>
          </p:spPr>
        </p:pic>
      </p:grpSp>
      <p:pic>
        <p:nvPicPr>
          <p:cNvPr id="11" name="图片 10" descr="公司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17145318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52973" y="1955407"/>
            <a:ext cx="8539027" cy="29120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661218" y="2564529"/>
            <a:ext cx="5861415" cy="1354217"/>
          </a:xfrm>
          <a:prstGeom prst="rect">
            <a:avLst/>
          </a:prstGeom>
          <a:noFill/>
        </p:spPr>
        <p:txBody>
          <a:bodyPr wrap="square" rtlCol="0">
            <a:spAutoFit/>
          </a:bodyPr>
          <a:lstStyle/>
          <a:p>
            <a:r>
              <a:rPr lang="en-US" altLang="zh-CN" sz="2800" dirty="0" err="1"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rPr>
              <a:t>Urun</a:t>
            </a:r>
            <a:r>
              <a:rPr lang="en-US" altLang="zh-CN" sz="2800" dirty="0"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rPr>
              <a:t> Market Coverage</a:t>
            </a:r>
            <a:endParaRPr lang="zh-CN" altLang="en-US" sz="2800" dirty="0"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endParaRPr>
          </a:p>
          <a:p>
            <a:endParaRPr lang="zh-CN" altLang="en-US" sz="5400" b="1" dirty="0">
              <a:latin typeface="微软雅黑" panose="020B0503020204020204" pitchFamily="34" charset="-122"/>
              <a:ea typeface="微软雅黑" panose="020B0503020204020204" pitchFamily="34" charset="-122"/>
            </a:endParaRPr>
          </a:p>
        </p:txBody>
      </p:sp>
      <p:sp>
        <p:nvSpPr>
          <p:cNvPr id="7" name="矩形 6"/>
          <p:cNvSpPr/>
          <p:nvPr/>
        </p:nvSpPr>
        <p:spPr>
          <a:xfrm>
            <a:off x="0" y="1955409"/>
            <a:ext cx="2954215" cy="291201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954215" y="1955408"/>
            <a:ext cx="351693" cy="291201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05908" y="1955407"/>
            <a:ext cx="267286" cy="29120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25535" y="2533821"/>
            <a:ext cx="1199407" cy="877593"/>
          </a:xfrm>
          <a:prstGeom prst="rect">
            <a:avLst/>
          </a:prstGeom>
          <a:solidFill>
            <a:schemeClr val="bg1">
              <a:lumMod val="8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424" y="2477549"/>
            <a:ext cx="1488026" cy="1116020"/>
          </a:xfrm>
          <a:prstGeom prst="rect">
            <a:avLst/>
          </a:prstGeom>
        </p:spPr>
      </p:pic>
    </p:spTree>
    <p:extLst>
      <p:ext uri="{BB962C8B-B14F-4D97-AF65-F5344CB8AC3E}">
        <p14:creationId xmlns:p14="http://schemas.microsoft.com/office/powerpoint/2010/main" val="5620866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a:spLocks noGrp="1"/>
          </p:cNvSpPr>
          <p:nvPr>
            <p:ph type="title"/>
          </p:nvPr>
        </p:nvSpPr>
        <p:spPr>
          <a:xfrm>
            <a:off x="1253208" y="545316"/>
            <a:ext cx="5187143" cy="458108"/>
          </a:xfrm>
        </p:spPr>
        <p:txBody>
          <a:bodyPr>
            <a:noAutofit/>
          </a:bodyPr>
          <a:lstStyle/>
          <a:p>
            <a:r>
              <a:rPr lang="en-US" altLang="zh-CN" sz="2800" b="1" dirty="0" err="1">
                <a:solidFill>
                  <a:schemeClr val="bg1"/>
                </a:solidFill>
                <a:latin typeface="微软雅黑" panose="020B0503020204020204" pitchFamily="34" charset="-122"/>
                <a:ea typeface="微软雅黑" panose="020B0503020204020204" pitchFamily="34" charset="-122"/>
              </a:rPr>
              <a:t>Urun</a:t>
            </a:r>
            <a:r>
              <a:rPr lang="en-US" altLang="zh-CN" sz="2800" b="1" dirty="0">
                <a:solidFill>
                  <a:schemeClr val="bg1"/>
                </a:solidFill>
                <a:latin typeface="微软雅黑" panose="020B0503020204020204" pitchFamily="34" charset="-122"/>
                <a:ea typeface="微软雅黑" panose="020B0503020204020204" pitchFamily="34" charset="-122"/>
              </a:rPr>
              <a:t> Market Coverage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707" y="1673817"/>
            <a:ext cx="6030189" cy="4656646"/>
          </a:xfrm>
          <a:prstGeom prst="rect">
            <a:avLst/>
          </a:prstGeom>
        </p:spPr>
      </p:pic>
      <p:sp>
        <p:nvSpPr>
          <p:cNvPr id="9" name="文本框 8"/>
          <p:cNvSpPr txBox="1"/>
          <p:nvPr/>
        </p:nvSpPr>
        <p:spPr>
          <a:xfrm>
            <a:off x="2427974" y="1519486"/>
            <a:ext cx="7922526" cy="1292662"/>
          </a:xfrm>
          <a:prstGeom prst="rect">
            <a:avLst/>
          </a:prstGeom>
          <a:noFill/>
        </p:spPr>
        <p:txBody>
          <a:bodyPr wrap="square" rtlCol="0">
            <a:spAutoFit/>
          </a:bodyPr>
          <a:lstStyle/>
          <a:p>
            <a:pPr>
              <a:lnSpc>
                <a:spcPct val="150000"/>
              </a:lnSpc>
            </a:pPr>
            <a:r>
              <a:rPr lang="zh-CN" altLang="en-US" b="1" dirty="0" smtClean="0">
                <a:solidFill>
                  <a:schemeClr val="bg1">
                    <a:lumMod val="85000"/>
                  </a:schemeClr>
                </a:solidFill>
                <a:latin typeface="微软雅黑" panose="020B0503020204020204" pitchFamily="34" charset="-122"/>
                <a:ea typeface="微软雅黑" panose="020B0503020204020204" pitchFamily="34" charset="-122"/>
              </a:rPr>
              <a:t>O</a:t>
            </a:r>
            <a:r>
              <a:rPr lang="en-US" altLang="zh-CN" b="1" dirty="0" err="1" smtClean="0">
                <a:solidFill>
                  <a:schemeClr val="bg1">
                    <a:lumMod val="85000"/>
                  </a:schemeClr>
                </a:solidFill>
                <a:latin typeface="微软雅黑" panose="020B0503020204020204" pitchFamily="34" charset="-122"/>
                <a:ea typeface="微软雅黑" panose="020B0503020204020204" pitchFamily="34" charset="-122"/>
              </a:rPr>
              <a:t>ur</a:t>
            </a:r>
            <a:r>
              <a:rPr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strateg</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ic</a:t>
            </a:r>
            <a:r>
              <a:rPr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partners</a:t>
            </a:r>
            <a:r>
              <a:rPr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include</a:t>
            </a:r>
            <a:r>
              <a:rPr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lang="en-US" altLang="zh-CN" b="1" dirty="0" err="1" smtClean="0">
                <a:solidFill>
                  <a:schemeClr val="bg1">
                    <a:lumMod val="85000"/>
                  </a:schemeClr>
                </a:solidFill>
                <a:latin typeface="微软雅黑" panose="020B0503020204020204" pitchFamily="34" charset="-122"/>
                <a:ea typeface="微软雅黑" panose="020B0503020204020204" pitchFamily="34" charset="-122"/>
              </a:rPr>
              <a:t>Govements</a:t>
            </a:r>
            <a:r>
              <a:rPr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branches</a:t>
            </a:r>
            <a:r>
              <a:rPr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Colleges</a:t>
            </a:r>
            <a:r>
              <a:rPr lang="zh-CN" altLang="zh-CN" b="1" dirty="0" smtClean="0">
                <a:solidFill>
                  <a:schemeClr val="bg1">
                    <a:lumMod val="85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and</a:t>
            </a:r>
            <a:r>
              <a:rPr lang="zh-CN" altLang="en-US" b="1" dirty="0" smtClean="0">
                <a:solidFill>
                  <a:schemeClr val="bg1">
                    <a:lumMod val="85000"/>
                  </a:schemeClr>
                </a:solidFill>
                <a:latin typeface="微软雅黑" panose="020B0503020204020204" pitchFamily="34" charset="-122"/>
                <a:ea typeface="微软雅黑" panose="020B0503020204020204" pitchFamily="34" charset="-122"/>
              </a:rPr>
              <a:t> </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Enterprise</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s</a:t>
            </a:r>
            <a:r>
              <a:rPr lang="en-US" altLang="zh-CN" b="1" dirty="0" smtClean="0">
                <a:solidFill>
                  <a:schemeClr val="bg1">
                    <a:lumMod val="85000"/>
                  </a:schemeClr>
                </a:solidFill>
                <a:latin typeface="微软雅黑" panose="020B0503020204020204" pitchFamily="34" charset="-122"/>
                <a:ea typeface="微软雅黑" panose="020B0503020204020204" pitchFamily="34" charset="-122"/>
              </a:rPr>
              <a:t>.</a:t>
            </a:r>
            <a:endParaRPr lang="en-US" altLang="zh-CN" b="1" dirty="0" smtClean="0">
              <a:solidFill>
                <a:schemeClr val="bg1">
                  <a:lumMod val="85000"/>
                </a:schemeClr>
              </a:solidFill>
              <a:latin typeface="微软雅黑" panose="020B0503020204020204" pitchFamily="34" charset="-122"/>
              <a:ea typeface="微软雅黑" panose="020B0503020204020204" pitchFamily="34" charset="-122"/>
            </a:endParaRPr>
          </a:p>
          <a:p>
            <a:r>
              <a:rPr lang="en-US" altLang="zh-CN" sz="1600" b="1" dirty="0" smtClean="0">
                <a:solidFill>
                  <a:schemeClr val="bg1">
                    <a:lumMod val="85000"/>
                  </a:schemeClr>
                </a:solidFill>
                <a:latin typeface="微软雅黑" panose="020B0503020204020204" pitchFamily="34" charset="-122"/>
                <a:ea typeface="微软雅黑" panose="020B0503020204020204" pitchFamily="34" charset="-122"/>
              </a:rPr>
              <a:t> </a:t>
            </a:r>
          </a:p>
          <a:p>
            <a:pPr algn="just"/>
            <a:r>
              <a:rPr lang="en-US" altLang="zh-CN" sz="800" dirty="0" smtClean="0">
                <a:latin typeface="微软雅黑" panose="020B0503020204020204" pitchFamily="34" charset="-122"/>
                <a:ea typeface="微软雅黑" panose="020B0503020204020204" pitchFamily="34" charset="-122"/>
              </a:rPr>
              <a:t> </a:t>
            </a:r>
            <a:endParaRPr lang="zh-CN" altLang="en-US" sz="800" dirty="0">
              <a:latin typeface="微软雅黑" panose="020B0503020204020204" pitchFamily="34" charset="-122"/>
              <a:ea typeface="微软雅黑" panose="020B0503020204020204" pitchFamily="34" charset="-122"/>
            </a:endParaRPr>
          </a:p>
        </p:txBody>
      </p:sp>
      <p:sp>
        <p:nvSpPr>
          <p:cNvPr id="11" name="椭圆 10"/>
          <p:cNvSpPr/>
          <p:nvPr/>
        </p:nvSpPr>
        <p:spPr>
          <a:xfrm>
            <a:off x="9185804" y="3309278"/>
            <a:ext cx="116115" cy="116115"/>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475107" y="3314077"/>
            <a:ext cx="116115" cy="116115"/>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341306" y="3309277"/>
            <a:ext cx="116115" cy="116115"/>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公司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154231293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770300" y="3022600"/>
            <a:ext cx="4952010"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全新源覆盖   多维智能分析   热敏舆情预警           </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0" y="0"/>
            <a:ext cx="12192000" cy="68579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194582" y="1896098"/>
            <a:ext cx="1802836" cy="18028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a:stretch>
            <a:fillRect/>
          </a:stretch>
        </p:blipFill>
        <p:spPr>
          <a:xfrm>
            <a:off x="5409739" y="2111255"/>
            <a:ext cx="1372519" cy="1372519"/>
          </a:xfrm>
          <a:prstGeom prst="rect">
            <a:avLst/>
          </a:prstGeom>
        </p:spPr>
      </p:pic>
      <p:sp>
        <p:nvSpPr>
          <p:cNvPr id="20" name="文本框 19"/>
          <p:cNvSpPr txBox="1"/>
          <p:nvPr/>
        </p:nvSpPr>
        <p:spPr>
          <a:xfrm>
            <a:off x="4192145" y="3998495"/>
            <a:ext cx="6299200" cy="630942"/>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W</a:t>
            </a:r>
            <a:r>
              <a:rPr lang="en-US" altLang="zh-CN" sz="1200" dirty="0" err="1" smtClean="0">
                <a:solidFill>
                  <a:schemeClr val="bg1"/>
                </a:solidFill>
                <a:latin typeface="微软雅黑" panose="020B0503020204020204" pitchFamily="34" charset="-122"/>
                <a:ea typeface="微软雅黑" panose="020B0503020204020204" pitchFamily="34" charset="-122"/>
              </a:rPr>
              <a:t>eb</a:t>
            </a:r>
            <a:r>
              <a:rPr lang="zh-CN" altLang="en-US" sz="1200" dirty="0" smtClean="0">
                <a:solidFill>
                  <a:schemeClr val="bg1"/>
                </a:solidFill>
                <a:latin typeface="微软雅黑" panose="020B0503020204020204" pitchFamily="34" charset="-122"/>
                <a:ea typeface="微软雅黑" panose="020B0503020204020204" pitchFamily="34" charset="-122"/>
              </a:rPr>
              <a:t>：</a:t>
            </a:r>
            <a:r>
              <a:rPr lang="en-US" altLang="zh-CN" sz="1200" dirty="0" err="1" smtClean="0">
                <a:solidFill>
                  <a:schemeClr val="bg1"/>
                </a:solidFill>
                <a:latin typeface="微软雅黑" panose="020B0503020204020204" pitchFamily="34" charset="-122"/>
                <a:ea typeface="微软雅黑" panose="020B0503020204020204" pitchFamily="34" charset="-122"/>
              </a:rPr>
              <a:t>www.urundata.com.cn</a:t>
            </a:r>
            <a:r>
              <a:rPr lang="en-US" altLang="zh-CN" sz="1200" dirty="0" smtClean="0">
                <a:solidFill>
                  <a:schemeClr val="bg1"/>
                </a:solidFill>
                <a:latin typeface="微软雅黑" panose="020B0503020204020204" pitchFamily="34" charset="-122"/>
                <a:ea typeface="微软雅黑" panose="020B0503020204020204" pitchFamily="34" charset="-122"/>
              </a:rPr>
              <a:t>      </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T</a:t>
            </a:r>
            <a:r>
              <a:rPr lang="en-US" altLang="zh-CN" sz="1200" dirty="0" smtClean="0">
                <a:solidFill>
                  <a:schemeClr val="bg1"/>
                </a:solidFill>
                <a:latin typeface="微软雅黑" panose="020B0503020204020204" pitchFamily="34" charset="-122"/>
                <a:ea typeface="微软雅黑" panose="020B0503020204020204" pitchFamily="34" charset="-122"/>
              </a:rPr>
              <a:t>el</a:t>
            </a:r>
            <a:r>
              <a:rPr lang="zh-CN" altLang="en-US" sz="1200" dirty="0" smtClean="0">
                <a:solidFill>
                  <a:schemeClr val="bg1"/>
                </a:solidFill>
                <a:latin typeface="微软雅黑" panose="020B0503020204020204" pitchFamily="34" charset="-122"/>
                <a:ea typeface="微软雅黑" panose="020B0503020204020204" pitchFamily="34" charset="-122"/>
              </a:rPr>
              <a:t>：</a:t>
            </a:r>
            <a:r>
              <a:rPr lang="en-US" altLang="zh-CN" sz="1200" dirty="0" smtClean="0">
                <a:solidFill>
                  <a:schemeClr val="bg1"/>
                </a:solidFill>
                <a:latin typeface="微软雅黑" panose="020B0503020204020204" pitchFamily="34" charset="-122"/>
                <a:ea typeface="微软雅黑" panose="020B0503020204020204" pitchFamily="34" charset="-122"/>
              </a:rPr>
              <a:t>020-38620095                  </a:t>
            </a:r>
          </a:p>
        </p:txBody>
      </p:sp>
    </p:spTree>
    <p:extLst>
      <p:ext uri="{BB962C8B-B14F-4D97-AF65-F5344CB8AC3E}">
        <p14:creationId xmlns:p14="http://schemas.microsoft.com/office/powerpoint/2010/main" val="179246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3208" y="545316"/>
            <a:ext cx="5187143" cy="458108"/>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U</a:t>
            </a:r>
            <a:r>
              <a:rPr lang="en-US" altLang="zh-CN" sz="2800" b="1" dirty="0" smtClean="0">
                <a:latin typeface="微软雅黑" panose="020B0503020204020204" pitchFamily="34" charset="-122"/>
                <a:ea typeface="微软雅黑" panose="020B0503020204020204" pitchFamily="34" charset="-122"/>
              </a:rPr>
              <a:t>run</a:t>
            </a:r>
            <a:r>
              <a:rPr lang="zh-CN" altLang="en-US" sz="2800" b="1" dirty="0" smtClean="0">
                <a:latin typeface="微软雅黑" panose="020B0503020204020204" pitchFamily="34" charset="-122"/>
                <a:ea typeface="微软雅黑" panose="020B0503020204020204" pitchFamily="34" charset="-122"/>
              </a:rPr>
              <a:t> </a:t>
            </a:r>
            <a:r>
              <a:rPr lang="en-US" altLang="zh-CN" sz="2800" b="1" dirty="0" err="1" smtClean="0">
                <a:latin typeface="微软雅黑" panose="020B0503020204020204" pitchFamily="34" charset="-122"/>
                <a:ea typeface="微软雅黑" panose="020B0503020204020204" pitchFamily="34" charset="-122"/>
              </a:rPr>
              <a:t>Introuduction</a:t>
            </a:r>
            <a:endParaRPr lang="zh-CN" altLang="en-US" sz="2800" b="1"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2338478" y="1468011"/>
            <a:ext cx="3393710" cy="623248"/>
          </a:xfrm>
          <a:prstGeom prst="rect">
            <a:avLst/>
          </a:prstGeom>
          <a:noFill/>
        </p:spPr>
        <p:txBody>
          <a:bodyPr wrap="square" rtlCol="0">
            <a:spAutoFit/>
          </a:bodyPr>
          <a:lstStyle/>
          <a:p>
            <a:pPr>
              <a:lnSpc>
                <a:spcPct val="150000"/>
              </a:lnSpc>
            </a:pPr>
            <a:r>
              <a:rPr kumimoji="1" lang="en-US" altLang="zh-CN" sz="1600" b="1" dirty="0" err="1">
                <a:solidFill>
                  <a:schemeClr val="accent2"/>
                </a:solidFill>
                <a:latin typeface="微软雅黑"/>
                <a:ea typeface="微软雅黑"/>
                <a:cs typeface="微软雅黑"/>
              </a:rPr>
              <a:t>Aritificial</a:t>
            </a:r>
            <a:r>
              <a:rPr kumimoji="1" lang="zh-CN" altLang="en-US" sz="1600" b="1" dirty="0">
                <a:solidFill>
                  <a:schemeClr val="accent2"/>
                </a:solidFill>
                <a:latin typeface="微软雅黑"/>
                <a:ea typeface="微软雅黑"/>
                <a:cs typeface="微软雅黑"/>
              </a:rPr>
              <a:t> </a:t>
            </a:r>
            <a:r>
              <a:rPr kumimoji="1" lang="zh-CN" altLang="zh-CN" sz="1600" b="1" dirty="0">
                <a:solidFill>
                  <a:schemeClr val="accent2"/>
                </a:solidFill>
                <a:latin typeface="微软雅黑"/>
                <a:ea typeface="微软雅黑"/>
                <a:cs typeface="微软雅黑"/>
              </a:rPr>
              <a:t>i</a:t>
            </a:r>
            <a:r>
              <a:rPr kumimoji="1" lang="en-US" altLang="zh-CN" sz="1600" b="1" dirty="0" err="1">
                <a:solidFill>
                  <a:schemeClr val="accent2"/>
                </a:solidFill>
                <a:latin typeface="微软雅黑"/>
                <a:ea typeface="微软雅黑"/>
                <a:cs typeface="微软雅黑"/>
              </a:rPr>
              <a:t>ntelligence</a:t>
            </a:r>
            <a:endParaRPr lang="en-US" altLang="zh-CN" sz="1600" b="1" dirty="0" smtClean="0">
              <a:solidFill>
                <a:schemeClr val="accent2"/>
              </a:solidFill>
              <a:latin typeface="微软雅黑"/>
              <a:ea typeface="微软雅黑"/>
              <a:cs typeface="微软雅黑"/>
            </a:endParaRPr>
          </a:p>
          <a:p>
            <a:r>
              <a:rPr kumimoji="1" lang="en-US" altLang="zh-CN" sz="1050" dirty="0"/>
              <a:t>Deep</a:t>
            </a:r>
            <a:r>
              <a:rPr kumimoji="1" lang="zh-CN" altLang="en-US" sz="1050" dirty="0"/>
              <a:t> </a:t>
            </a:r>
            <a:r>
              <a:rPr kumimoji="1" lang="en-US" altLang="zh-CN" sz="1050" dirty="0"/>
              <a:t>Learning,</a:t>
            </a:r>
            <a:r>
              <a:rPr kumimoji="1" lang="zh-CN" altLang="en-US" sz="1050" dirty="0"/>
              <a:t> </a:t>
            </a:r>
            <a:r>
              <a:rPr kumimoji="1" lang="en-US" altLang="zh-CN" sz="1050" dirty="0"/>
              <a:t>NLP,</a:t>
            </a:r>
            <a:r>
              <a:rPr kumimoji="1" lang="zh-CN" altLang="en-US" sz="1050" dirty="0"/>
              <a:t> </a:t>
            </a:r>
            <a:r>
              <a:rPr kumimoji="1" lang="zh-CN" altLang="zh-CN" sz="1050" dirty="0"/>
              <a:t>A</a:t>
            </a:r>
            <a:r>
              <a:rPr kumimoji="1" lang="en-US" altLang="zh-CN" sz="1050" dirty="0"/>
              <a:t>/V</a:t>
            </a:r>
            <a:r>
              <a:rPr kumimoji="1" lang="zh-CN" altLang="en-US" sz="1050" dirty="0"/>
              <a:t> </a:t>
            </a:r>
            <a:r>
              <a:rPr kumimoji="1" lang="en-US" altLang="zh-CN" sz="1050" dirty="0"/>
              <a:t>analysis</a:t>
            </a:r>
          </a:p>
        </p:txBody>
      </p:sp>
      <p:sp>
        <p:nvSpPr>
          <p:cNvPr id="48" name="文本框 47"/>
          <p:cNvSpPr txBox="1"/>
          <p:nvPr/>
        </p:nvSpPr>
        <p:spPr>
          <a:xfrm>
            <a:off x="1035193" y="2126924"/>
            <a:ext cx="1215190" cy="253916"/>
          </a:xfrm>
          <a:prstGeom prst="rect">
            <a:avLst/>
          </a:prstGeom>
          <a:noFill/>
        </p:spPr>
        <p:txBody>
          <a:bodyPr wrap="square" rtlCol="0">
            <a:spAutoFit/>
          </a:bodyPr>
          <a:lstStyle/>
          <a:p>
            <a:pPr algn="ctr"/>
            <a:r>
              <a:rPr lang="en-US" altLang="zh-CN" sz="1050" dirty="0">
                <a:solidFill>
                  <a:schemeClr val="bg1">
                    <a:lumMod val="50000"/>
                  </a:schemeClr>
                </a:solidFill>
                <a:latin typeface="微软雅黑" panose="020B0503020204020204" pitchFamily="34" charset="-122"/>
                <a:ea typeface="微软雅黑" panose="020B0503020204020204" pitchFamily="34" charset="-122"/>
              </a:rPr>
              <a:t>AI</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728388" y="3409090"/>
            <a:ext cx="1828800" cy="253916"/>
          </a:xfrm>
          <a:prstGeom prst="rect">
            <a:avLst/>
          </a:prstGeom>
          <a:noFill/>
        </p:spPr>
        <p:txBody>
          <a:bodyPr wrap="square" rtlCol="0">
            <a:spAutoFit/>
          </a:bodyPr>
          <a:lstStyle/>
          <a:p>
            <a:pPr algn="ctr"/>
            <a:r>
              <a:rPr lang="en-US" altLang="zh-CN" sz="1050" dirty="0">
                <a:solidFill>
                  <a:schemeClr val="bg1">
                    <a:lumMod val="50000"/>
                  </a:schemeClr>
                </a:solidFill>
                <a:latin typeface="微软雅黑" panose="020B0503020204020204" pitchFamily="34" charset="-122"/>
                <a:ea typeface="微软雅黑" panose="020B0503020204020204" pitchFamily="34" charset="-122"/>
              </a:rPr>
              <a:t>Big data</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065272" y="4748561"/>
            <a:ext cx="1155031" cy="253916"/>
          </a:xfrm>
          <a:prstGeom prst="rect">
            <a:avLst/>
          </a:prstGeom>
          <a:noFill/>
        </p:spPr>
        <p:txBody>
          <a:bodyPr wrap="square" rtlCol="0">
            <a:spAutoFit/>
          </a:bodyPr>
          <a:lstStyle/>
          <a:p>
            <a:pPr algn="ctr"/>
            <a:r>
              <a:rPr lang="en-US" altLang="zh-CN" sz="1050" dirty="0">
                <a:solidFill>
                  <a:schemeClr val="bg1">
                    <a:lumMod val="50000"/>
                  </a:schemeClr>
                </a:solidFill>
                <a:latin typeface="微软雅黑" panose="020B0503020204020204" pitchFamily="34" charset="-122"/>
                <a:ea typeface="微软雅黑" panose="020B0503020204020204" pitchFamily="34" charset="-122"/>
              </a:rPr>
              <a:t>Cloud</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886193" y="5981123"/>
            <a:ext cx="1536338" cy="253916"/>
          </a:xfrm>
          <a:prstGeom prst="rect">
            <a:avLst/>
          </a:prstGeom>
          <a:noFill/>
        </p:spPr>
        <p:txBody>
          <a:bodyPr wrap="square" rtlCol="0">
            <a:spAutoFit/>
          </a:bodyPr>
          <a:lstStyle/>
          <a:p>
            <a:pPr algn="ctr"/>
            <a:r>
              <a:rPr lang="en-US" altLang="zh-CN" sz="1050" dirty="0">
                <a:solidFill>
                  <a:schemeClr val="bg1">
                    <a:lumMod val="50000"/>
                  </a:schemeClr>
                </a:solidFill>
                <a:latin typeface="微软雅黑" panose="020B0503020204020204" pitchFamily="34" charset="-122"/>
                <a:ea typeface="微软雅黑" panose="020B0503020204020204" pitchFamily="34" charset="-122"/>
              </a:rPr>
              <a:t>Development</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2338477" y="2344157"/>
            <a:ext cx="6872247" cy="1902444"/>
          </a:xfrm>
          <a:prstGeom prst="rect">
            <a:avLst/>
          </a:prstGeom>
          <a:noFill/>
        </p:spPr>
        <p:txBody>
          <a:bodyPr wrap="square" rtlCol="0">
            <a:spAutoFit/>
          </a:bodyPr>
          <a:lstStyle/>
          <a:p>
            <a:pPr>
              <a:lnSpc>
                <a:spcPct val="150000"/>
              </a:lnSpc>
            </a:pPr>
            <a:r>
              <a:rPr lang="en-US" altLang="zh-CN" sz="1600" b="1" dirty="0" smtClean="0">
                <a:solidFill>
                  <a:srgbClr val="0070C0"/>
                </a:solidFill>
                <a:latin typeface="微软雅黑" panose="020B0503020204020204" pitchFamily="34" charset="-122"/>
                <a:ea typeface="微软雅黑" panose="020B0503020204020204" pitchFamily="34" charset="-122"/>
              </a:rPr>
              <a:t>Big Data</a:t>
            </a:r>
          </a:p>
          <a:p>
            <a:pPr>
              <a:lnSpc>
                <a:spcPct val="150000"/>
              </a:lnSpc>
              <a:buClr>
                <a:srgbClr val="C00000"/>
              </a:buClr>
            </a:pPr>
            <a:r>
              <a:rPr lang="en-US" altLang="zh-CN" sz="1050" dirty="0" err="1">
                <a:solidFill>
                  <a:schemeClr val="tx1">
                    <a:lumMod val="65000"/>
                    <a:lumOff val="35000"/>
                  </a:schemeClr>
                </a:solidFill>
                <a:latin typeface="微软雅黑" panose="020B0503020204020204" pitchFamily="34" charset="-122"/>
                <a:ea typeface="微软雅黑" panose="020B0503020204020204" pitchFamily="34" charset="-122"/>
              </a:rPr>
              <a:t>Destributed</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crawling, the biggest global multi-language media database with a data repository of over 50PB in size.</a:t>
            </a:r>
          </a:p>
          <a:p>
            <a:pPr>
              <a:lnSpc>
                <a:spcPct val="150000"/>
              </a:lnSpc>
              <a:buClr>
                <a:srgbClr val="C00000"/>
              </a:buClr>
            </a:pPr>
            <a:r>
              <a:rPr lang="en-US" altLang="zh-CN" sz="1050" dirty="0" err="1">
                <a:solidFill>
                  <a:schemeClr val="tx1">
                    <a:lumMod val="65000"/>
                    <a:lumOff val="35000"/>
                  </a:schemeClr>
                </a:solidFill>
                <a:latin typeface="微软雅黑" panose="020B0503020204020204" pitchFamily="34" charset="-122"/>
                <a:ea typeface="微软雅黑" panose="020B0503020204020204" pitchFamily="34" charset="-122"/>
              </a:rPr>
              <a:t>UrunDP</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is the all-in-one big data processing platform. </a:t>
            </a:r>
            <a:r>
              <a:rPr lang="en-US" altLang="zh-CN" sz="1050" dirty="0" err="1">
                <a:solidFill>
                  <a:schemeClr val="tx1">
                    <a:lumMod val="65000"/>
                    <a:lumOff val="35000"/>
                  </a:schemeClr>
                </a:solidFill>
                <a:latin typeface="微软雅黑" panose="020B0503020204020204" pitchFamily="34" charset="-122"/>
                <a:ea typeface="微软雅黑" panose="020B0503020204020204" pitchFamily="34" charset="-122"/>
              </a:rPr>
              <a:t>UrunExplorer</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is an intuitive data mining platform. </a:t>
            </a:r>
            <a:r>
              <a:rPr lang="en-US" altLang="zh-CN" sz="1050" dirty="0" err="1">
                <a:solidFill>
                  <a:schemeClr val="tx1">
                    <a:lumMod val="65000"/>
                    <a:lumOff val="35000"/>
                  </a:schemeClr>
                </a:solidFill>
                <a:latin typeface="微软雅黑" panose="020B0503020204020204" pitchFamily="34" charset="-122"/>
                <a:ea typeface="微软雅黑" panose="020B0503020204020204" pitchFamily="34" charset="-122"/>
              </a:rPr>
              <a:t>UrunSoon</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is the next-generation big data visualization platform. AI-based Recommendation Engine. Big-data Search Engine, Big data security, and big data in-a-box solution.</a:t>
            </a:r>
          </a:p>
          <a:p>
            <a:pPr>
              <a:lnSpc>
                <a:spcPct val="150000"/>
              </a:lnSpc>
              <a:buClr>
                <a:srgbClr val="C00000"/>
              </a:buClr>
            </a:pP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338478" y="4172357"/>
            <a:ext cx="5183614" cy="869469"/>
          </a:xfrm>
          <a:prstGeom prst="rect">
            <a:avLst/>
          </a:prstGeom>
          <a:noFill/>
        </p:spPr>
        <p:txBody>
          <a:bodyPr wrap="square" rtlCol="0">
            <a:spAutoFit/>
          </a:bodyPr>
          <a:lstStyle/>
          <a:p>
            <a:pPr>
              <a:lnSpc>
                <a:spcPct val="150000"/>
              </a:lnSpc>
            </a:pPr>
            <a:r>
              <a:rPr lang="zh-CN" altLang="en-US" sz="1600" b="1" dirty="0" smtClean="0">
                <a:solidFill>
                  <a:schemeClr val="accent4">
                    <a:lumMod val="75000"/>
                  </a:schemeClr>
                </a:solidFill>
                <a:latin typeface="微软雅黑" panose="020B0503020204020204" pitchFamily="34" charset="-122"/>
                <a:ea typeface="微软雅黑" panose="020B0503020204020204" pitchFamily="34" charset="-122"/>
              </a:rPr>
              <a:t>C</a:t>
            </a:r>
            <a:r>
              <a:rPr lang="en-US" altLang="zh-CN" sz="1600" b="1" dirty="0" smtClean="0">
                <a:solidFill>
                  <a:schemeClr val="accent4">
                    <a:lumMod val="75000"/>
                  </a:schemeClr>
                </a:solidFill>
                <a:latin typeface="微软雅黑" panose="020B0503020204020204" pitchFamily="34" charset="-122"/>
                <a:ea typeface="微软雅黑" panose="020B0503020204020204" pitchFamily="34" charset="-122"/>
              </a:rPr>
              <a:t>loud</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r>
              <a:rPr kumimoji="1" lang="en-US" altLang="zh-CN" sz="1050" dirty="0">
                <a:solidFill>
                  <a:schemeClr val="tx1">
                    <a:lumMod val="75000"/>
                    <a:lumOff val="25000"/>
                  </a:schemeClr>
                </a:solidFill>
                <a:latin typeface="微软雅黑"/>
                <a:ea typeface="微软雅黑"/>
                <a:cs typeface="微软雅黑"/>
              </a:rPr>
              <a:t>virtualization</a:t>
            </a:r>
            <a:r>
              <a:rPr kumimoji="1" lang="zh-CN" altLang="en-US" sz="1050" dirty="0">
                <a:solidFill>
                  <a:schemeClr val="tx1">
                    <a:lumMod val="75000"/>
                    <a:lumOff val="25000"/>
                  </a:schemeClr>
                </a:solidFill>
                <a:latin typeface="微软雅黑"/>
                <a:ea typeface="微软雅黑"/>
                <a:cs typeface="微软雅黑"/>
              </a:rPr>
              <a:t> </a:t>
            </a:r>
            <a:r>
              <a:rPr kumimoji="1" lang="en-US" altLang="zh-CN" sz="1050" dirty="0">
                <a:solidFill>
                  <a:schemeClr val="tx1">
                    <a:lumMod val="75000"/>
                    <a:lumOff val="25000"/>
                  </a:schemeClr>
                </a:solidFill>
                <a:latin typeface="微软雅黑"/>
                <a:ea typeface="微软雅黑"/>
                <a:cs typeface="微软雅黑"/>
              </a:rPr>
              <a:t>platform,</a:t>
            </a:r>
            <a:r>
              <a:rPr kumimoji="1" lang="zh-CN" altLang="en-US" sz="1050" dirty="0">
                <a:solidFill>
                  <a:schemeClr val="tx1">
                    <a:lumMod val="75000"/>
                    <a:lumOff val="25000"/>
                  </a:schemeClr>
                </a:solidFill>
                <a:latin typeface="微软雅黑"/>
                <a:ea typeface="微软雅黑"/>
                <a:cs typeface="微软雅黑"/>
              </a:rPr>
              <a:t> </a:t>
            </a:r>
            <a:r>
              <a:rPr kumimoji="1" lang="en-US" altLang="zh-CN" sz="1050" dirty="0">
                <a:solidFill>
                  <a:schemeClr val="tx1">
                    <a:lumMod val="75000"/>
                    <a:lumOff val="25000"/>
                  </a:schemeClr>
                </a:solidFill>
                <a:latin typeface="微软雅黑"/>
                <a:ea typeface="微软雅黑"/>
                <a:cs typeface="微软雅黑"/>
              </a:rPr>
              <a:t>private</a:t>
            </a:r>
            <a:r>
              <a:rPr kumimoji="1" lang="zh-CN" altLang="en-US" sz="1050" dirty="0">
                <a:solidFill>
                  <a:schemeClr val="tx1">
                    <a:lumMod val="75000"/>
                    <a:lumOff val="25000"/>
                  </a:schemeClr>
                </a:solidFill>
                <a:latin typeface="微软雅黑"/>
                <a:ea typeface="微软雅黑"/>
                <a:cs typeface="微软雅黑"/>
              </a:rPr>
              <a:t> </a:t>
            </a:r>
            <a:r>
              <a:rPr kumimoji="1" lang="en-US" altLang="zh-CN" sz="1050" dirty="0">
                <a:solidFill>
                  <a:schemeClr val="tx1">
                    <a:lumMod val="75000"/>
                    <a:lumOff val="25000"/>
                  </a:schemeClr>
                </a:solidFill>
                <a:latin typeface="微软雅黑"/>
                <a:ea typeface="微软雅黑"/>
                <a:cs typeface="微软雅黑"/>
              </a:rPr>
              <a:t>cloud,</a:t>
            </a:r>
            <a:r>
              <a:rPr kumimoji="1" lang="zh-CN" altLang="en-US" sz="1050" dirty="0">
                <a:solidFill>
                  <a:schemeClr val="tx1">
                    <a:lumMod val="75000"/>
                    <a:lumOff val="25000"/>
                  </a:schemeClr>
                </a:solidFill>
                <a:latin typeface="微软雅黑"/>
                <a:ea typeface="微软雅黑"/>
                <a:cs typeface="微软雅黑"/>
              </a:rPr>
              <a:t> </a:t>
            </a:r>
            <a:r>
              <a:rPr kumimoji="1" lang="en-US" altLang="zh-CN" sz="1050" dirty="0">
                <a:solidFill>
                  <a:schemeClr val="tx1">
                    <a:lumMod val="75000"/>
                    <a:lumOff val="25000"/>
                  </a:schemeClr>
                </a:solidFill>
                <a:latin typeface="微软雅黑"/>
                <a:ea typeface="微软雅黑"/>
                <a:cs typeface="微软雅黑"/>
              </a:rPr>
              <a:t>public</a:t>
            </a:r>
            <a:r>
              <a:rPr kumimoji="1" lang="zh-CN" altLang="en-US" sz="1050" dirty="0">
                <a:solidFill>
                  <a:schemeClr val="tx1">
                    <a:lumMod val="75000"/>
                    <a:lumOff val="25000"/>
                  </a:schemeClr>
                </a:solidFill>
                <a:latin typeface="微软雅黑"/>
                <a:ea typeface="微软雅黑"/>
                <a:cs typeface="微软雅黑"/>
              </a:rPr>
              <a:t> </a:t>
            </a:r>
            <a:r>
              <a:rPr kumimoji="1" lang="en-US" altLang="zh-CN" sz="1050" dirty="0">
                <a:solidFill>
                  <a:schemeClr val="tx1">
                    <a:lumMod val="75000"/>
                    <a:lumOff val="25000"/>
                  </a:schemeClr>
                </a:solidFill>
                <a:latin typeface="微软雅黑"/>
                <a:ea typeface="微软雅黑"/>
                <a:cs typeface="微软雅黑"/>
              </a:rPr>
              <a:t>cloud,</a:t>
            </a:r>
            <a:r>
              <a:rPr kumimoji="1" lang="zh-CN" altLang="en-US" sz="1050" dirty="0">
                <a:solidFill>
                  <a:schemeClr val="tx1">
                    <a:lumMod val="75000"/>
                    <a:lumOff val="25000"/>
                  </a:schemeClr>
                </a:solidFill>
                <a:latin typeface="微软雅黑"/>
                <a:ea typeface="微软雅黑"/>
                <a:cs typeface="微软雅黑"/>
              </a:rPr>
              <a:t> </a:t>
            </a:r>
            <a:r>
              <a:rPr kumimoji="1" lang="en-US" altLang="zh-CN" sz="1050" dirty="0">
                <a:solidFill>
                  <a:schemeClr val="tx1">
                    <a:lumMod val="75000"/>
                    <a:lumOff val="25000"/>
                  </a:schemeClr>
                </a:solidFill>
                <a:latin typeface="微软雅黑"/>
                <a:ea typeface="微软雅黑"/>
                <a:cs typeface="微软雅黑"/>
              </a:rPr>
              <a:t>cloud</a:t>
            </a:r>
            <a:r>
              <a:rPr kumimoji="1" lang="zh-CN" altLang="en-US" sz="1050" dirty="0">
                <a:solidFill>
                  <a:schemeClr val="tx1">
                    <a:lumMod val="75000"/>
                    <a:lumOff val="25000"/>
                  </a:schemeClr>
                </a:solidFill>
                <a:latin typeface="微软雅黑"/>
                <a:ea typeface="微软雅黑"/>
                <a:cs typeface="微软雅黑"/>
              </a:rPr>
              <a:t> </a:t>
            </a:r>
            <a:r>
              <a:rPr kumimoji="1" lang="en-US" altLang="zh-CN" sz="1050" dirty="0">
                <a:solidFill>
                  <a:schemeClr val="tx1">
                    <a:lumMod val="75000"/>
                    <a:lumOff val="25000"/>
                  </a:schemeClr>
                </a:solidFill>
                <a:latin typeface="微软雅黑"/>
                <a:ea typeface="微软雅黑"/>
                <a:cs typeface="微软雅黑"/>
              </a:rPr>
              <a:t>desktop</a:t>
            </a:r>
          </a:p>
          <a:p>
            <a:endParaRPr lang="zh-CN" altLang="en-US" sz="16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338477" y="5419231"/>
            <a:ext cx="5797663" cy="1537600"/>
          </a:xfrm>
          <a:prstGeom prst="rect">
            <a:avLst/>
          </a:prstGeom>
          <a:noFill/>
        </p:spPr>
        <p:txBody>
          <a:bodyPr wrap="square" rtlCol="0">
            <a:spAutoFit/>
          </a:bodyPr>
          <a:lstStyle/>
          <a:p>
            <a:pPr>
              <a:lnSpc>
                <a:spcPct val="150000"/>
              </a:lnSpc>
            </a:pPr>
            <a:r>
              <a:rPr lang="en-US" altLang="zh-CN" sz="1600" b="1" dirty="0" err="1" smtClean="0">
                <a:solidFill>
                  <a:schemeClr val="accent6">
                    <a:lumMod val="75000"/>
                  </a:schemeClr>
                </a:solidFill>
                <a:latin typeface="微软雅黑" panose="020B0503020204020204" pitchFamily="34" charset="-122"/>
                <a:ea typeface="微软雅黑" panose="020B0503020204020204" pitchFamily="34" charset="-122"/>
              </a:rPr>
              <a:t>Engerprise</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rPr>
              <a:t>-level Software </a:t>
            </a:r>
            <a:r>
              <a:rPr lang="en-US" altLang="zh-CN" sz="1600" b="1" dirty="0" smtClean="0">
                <a:solidFill>
                  <a:schemeClr val="accent6">
                    <a:lumMod val="75000"/>
                  </a:schemeClr>
                </a:solidFill>
                <a:latin typeface="微软雅黑" panose="020B0503020204020204" pitchFamily="34" charset="-122"/>
                <a:ea typeface="微软雅黑" panose="020B0503020204020204" pitchFamily="34" charset="-122"/>
              </a:rPr>
              <a:t>Development</a:t>
            </a:r>
          </a:p>
          <a:p>
            <a:r>
              <a:rPr kumimoji="1" lang="zh-CN" altLang="zh-CN" sz="1050" dirty="0" smtClean="0">
                <a:latin typeface="微软雅黑"/>
                <a:ea typeface="微软雅黑"/>
                <a:cs typeface="微软雅黑"/>
              </a:rPr>
              <a:t>u</a:t>
            </a:r>
            <a:r>
              <a:rPr kumimoji="1" lang="en-US" altLang="zh-CN" sz="1050" dirty="0" err="1" smtClean="0">
                <a:latin typeface="微软雅黑"/>
                <a:ea typeface="微软雅黑"/>
                <a:cs typeface="微软雅黑"/>
              </a:rPr>
              <a:t>Dev</a:t>
            </a:r>
            <a:r>
              <a:rPr kumimoji="1" lang="zh-CN" altLang="en-US" sz="1050" dirty="0" smtClean="0">
                <a:latin typeface="微软雅黑"/>
                <a:ea typeface="微软雅黑"/>
                <a:cs typeface="微软雅黑"/>
              </a:rPr>
              <a:t> </a:t>
            </a:r>
            <a:r>
              <a:rPr kumimoji="1" lang="en-US" altLang="zh-CN" sz="1050" dirty="0">
                <a:latin typeface="微软雅黑"/>
                <a:ea typeface="微软雅黑"/>
                <a:cs typeface="微软雅黑"/>
              </a:rPr>
              <a:t>is</a:t>
            </a:r>
            <a:r>
              <a:rPr kumimoji="1" lang="zh-CN" altLang="en-US" sz="1050" dirty="0">
                <a:latin typeface="微软雅黑"/>
                <a:ea typeface="微软雅黑"/>
                <a:cs typeface="微软雅黑"/>
              </a:rPr>
              <a:t> </a:t>
            </a:r>
            <a:r>
              <a:rPr kumimoji="1" lang="zh-CN" altLang="zh-CN" sz="1050" dirty="0">
                <a:latin typeface="微软雅黑"/>
                <a:ea typeface="微软雅黑"/>
                <a:cs typeface="微软雅黑"/>
              </a:rPr>
              <a:t>a</a:t>
            </a:r>
            <a:r>
              <a:rPr kumimoji="1" lang="zh-CN" altLang="en-US" sz="1050" dirty="0">
                <a:latin typeface="微软雅黑"/>
                <a:ea typeface="微软雅黑"/>
                <a:cs typeface="微软雅黑"/>
              </a:rPr>
              <a:t> </a:t>
            </a:r>
            <a:r>
              <a:rPr kumimoji="1" lang="en-US" altLang="zh-CN" sz="1050" dirty="0">
                <a:latin typeface="微软雅黑"/>
                <a:ea typeface="微软雅黑"/>
                <a:cs typeface="微软雅黑"/>
              </a:rPr>
              <a:t>revolutionary</a:t>
            </a:r>
            <a:r>
              <a:rPr kumimoji="1" lang="zh-CN" altLang="en-US" sz="1050" dirty="0">
                <a:latin typeface="微软雅黑"/>
                <a:ea typeface="微软雅黑"/>
                <a:cs typeface="微软雅黑"/>
              </a:rPr>
              <a:t> </a:t>
            </a:r>
            <a:r>
              <a:rPr kumimoji="1" lang="en-US" altLang="zh-CN" sz="1050" dirty="0">
                <a:latin typeface="微软雅黑"/>
                <a:ea typeface="微软雅黑"/>
                <a:cs typeface="微软雅黑"/>
              </a:rPr>
              <a:t>automatic</a:t>
            </a:r>
            <a:r>
              <a:rPr kumimoji="1" lang="zh-CN" altLang="en-US" sz="1050" dirty="0">
                <a:latin typeface="微软雅黑"/>
                <a:ea typeface="微软雅黑"/>
                <a:cs typeface="微软雅黑"/>
              </a:rPr>
              <a:t> </a:t>
            </a:r>
            <a:r>
              <a:rPr kumimoji="1" lang="en-US" altLang="zh-CN" sz="1050" dirty="0">
                <a:latin typeface="微软雅黑"/>
                <a:ea typeface="微软雅黑"/>
                <a:cs typeface="微软雅黑"/>
              </a:rPr>
              <a:t>software</a:t>
            </a:r>
            <a:r>
              <a:rPr kumimoji="1" lang="zh-CN" altLang="en-US" sz="1050" dirty="0">
                <a:latin typeface="微软雅黑"/>
                <a:ea typeface="微软雅黑"/>
                <a:cs typeface="微软雅黑"/>
              </a:rPr>
              <a:t> </a:t>
            </a:r>
            <a:r>
              <a:rPr kumimoji="1" lang="en-US" altLang="zh-CN" sz="1050" dirty="0">
                <a:latin typeface="微软雅黑"/>
                <a:ea typeface="微软雅黑"/>
                <a:cs typeface="微软雅黑"/>
              </a:rPr>
              <a:t>generation</a:t>
            </a:r>
            <a:r>
              <a:rPr kumimoji="1" lang="zh-CN" altLang="en-US" sz="1050" dirty="0">
                <a:latin typeface="微软雅黑"/>
                <a:ea typeface="微软雅黑"/>
                <a:cs typeface="微软雅黑"/>
              </a:rPr>
              <a:t> </a:t>
            </a:r>
            <a:r>
              <a:rPr kumimoji="1" lang="en-US" altLang="zh-CN" sz="1050" dirty="0">
                <a:latin typeface="微软雅黑"/>
                <a:ea typeface="微软雅黑"/>
                <a:cs typeface="微软雅黑"/>
              </a:rPr>
              <a:t>methodology</a:t>
            </a:r>
            <a:r>
              <a:rPr kumimoji="1" lang="zh-CN" altLang="en-US" sz="1050" dirty="0">
                <a:latin typeface="微软雅黑"/>
                <a:ea typeface="微软雅黑"/>
                <a:cs typeface="微软雅黑"/>
              </a:rPr>
              <a:t> </a:t>
            </a:r>
            <a:r>
              <a:rPr kumimoji="1" lang="en-US" altLang="zh-CN" sz="1050" dirty="0">
                <a:latin typeface="微软雅黑"/>
                <a:ea typeface="微软雅黑"/>
                <a:cs typeface="微软雅黑"/>
              </a:rPr>
              <a:t>and</a:t>
            </a:r>
            <a:r>
              <a:rPr kumimoji="1" lang="zh-CN" altLang="en-US" sz="1050" dirty="0">
                <a:latin typeface="微软雅黑"/>
                <a:ea typeface="微软雅黑"/>
                <a:cs typeface="微软雅黑"/>
              </a:rPr>
              <a:t> </a:t>
            </a:r>
            <a:r>
              <a:rPr kumimoji="1" lang="en-US" altLang="zh-CN" sz="1050" dirty="0">
                <a:latin typeface="微软雅黑"/>
                <a:ea typeface="微软雅黑"/>
                <a:cs typeface="微软雅黑"/>
              </a:rPr>
              <a:t>platform.</a:t>
            </a:r>
          </a:p>
          <a:p>
            <a:endParaRPr kumimoji="1" lang="en-US" altLang="zh-CN" sz="1050" dirty="0">
              <a:latin typeface="微软雅黑"/>
              <a:ea typeface="微软雅黑"/>
              <a:cs typeface="微软雅黑"/>
            </a:endParaRPr>
          </a:p>
          <a:p>
            <a:r>
              <a:rPr kumimoji="1" lang="zh-CN" altLang="zh-CN" sz="1050" dirty="0">
                <a:latin typeface="微软雅黑"/>
                <a:ea typeface="微软雅黑"/>
                <a:cs typeface="微软雅黑"/>
              </a:rPr>
              <a:t>U</a:t>
            </a:r>
            <a:r>
              <a:rPr kumimoji="1" lang="en-US" altLang="zh-CN" sz="1050" dirty="0" err="1">
                <a:latin typeface="微软雅黑"/>
                <a:ea typeface="微软雅黑"/>
                <a:cs typeface="微软雅黑"/>
              </a:rPr>
              <a:t>nrun</a:t>
            </a:r>
            <a:endParaRPr kumimoji="1" lang="zh-CN" altLang="en-US" sz="1050" dirty="0">
              <a:latin typeface="微软雅黑"/>
              <a:ea typeface="微软雅黑"/>
              <a:cs typeface="微软雅黑"/>
            </a:endParaRPr>
          </a:p>
          <a:p>
            <a:pPr>
              <a:lnSpc>
                <a:spcPct val="150000"/>
              </a:lnSpc>
              <a:buClr>
                <a:srgbClr val="C00000"/>
              </a:buClr>
            </a:pPr>
            <a:endPar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6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椭圆 8"/>
          <p:cNvSpPr/>
          <p:nvPr/>
        </p:nvSpPr>
        <p:spPr>
          <a:xfrm>
            <a:off x="1102279" y="1358526"/>
            <a:ext cx="1094874" cy="1094874"/>
          </a:xfrm>
          <a:prstGeom prst="ellipse">
            <a:avLst/>
          </a:prstGeom>
          <a:noFill/>
          <a:ln w="41275">
            <a:gradFill>
              <a:gsLst>
                <a:gs pos="0">
                  <a:schemeClr val="accent2">
                    <a:lumMod val="60000"/>
                    <a:lumOff val="40000"/>
                  </a:schemeClr>
                </a:gs>
                <a:gs pos="74000">
                  <a:schemeClr val="accent2">
                    <a:lumMod val="75000"/>
                  </a:schemeClr>
                </a:gs>
                <a:gs pos="83000">
                  <a:schemeClr val="accent2">
                    <a:lumMod val="75000"/>
                  </a:schemeClr>
                </a:gs>
                <a:gs pos="100000">
                  <a:schemeClr val="accent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accent2">
                    <a:lumMod val="75000"/>
                  </a:schemeClr>
                </a:solidFill>
                <a:latin typeface="Arial Black" panose="020B0A04020102020204" pitchFamily="34" charset="0"/>
              </a:rPr>
              <a:t>A</a:t>
            </a:r>
            <a:endParaRPr lang="zh-CN" altLang="en-US" sz="4000" dirty="0">
              <a:solidFill>
                <a:schemeClr val="accent2">
                  <a:lumMod val="75000"/>
                </a:schemeClr>
              </a:solidFill>
              <a:latin typeface="Arial Black" panose="020B0A04020102020204" pitchFamily="34" charset="0"/>
            </a:endParaRPr>
          </a:p>
        </p:txBody>
      </p:sp>
      <p:sp>
        <p:nvSpPr>
          <p:cNvPr id="24" name="椭圆 23"/>
          <p:cNvSpPr/>
          <p:nvPr/>
        </p:nvSpPr>
        <p:spPr>
          <a:xfrm>
            <a:off x="1102279" y="2652624"/>
            <a:ext cx="1094874" cy="1094874"/>
          </a:xfrm>
          <a:prstGeom prst="ellipse">
            <a:avLst/>
          </a:prstGeom>
          <a:noFill/>
          <a:ln w="41275">
            <a:gradFill>
              <a:gsLst>
                <a:gs pos="0">
                  <a:schemeClr val="accent1">
                    <a:lumMod val="60000"/>
                    <a:lumOff val="40000"/>
                  </a:schemeClr>
                </a:gs>
                <a:gs pos="74000">
                  <a:schemeClr val="accent1">
                    <a:lumMod val="75000"/>
                  </a:schemeClr>
                </a:gs>
                <a:gs pos="83000">
                  <a:schemeClr val="accent1">
                    <a:lumMod val="75000"/>
                  </a:schemeClr>
                </a:gs>
                <a:gs pos="100000">
                  <a:schemeClr val="accent1">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rgbClr val="0070C0"/>
                </a:solidFill>
                <a:latin typeface="Arial Black" panose="020B0A04020102020204" pitchFamily="34" charset="0"/>
              </a:rPr>
              <a:t>B</a:t>
            </a:r>
            <a:endParaRPr lang="zh-CN" altLang="en-US" sz="4000" dirty="0">
              <a:solidFill>
                <a:srgbClr val="0070C0"/>
              </a:solidFill>
              <a:latin typeface="Arial Black" panose="020B0A04020102020204" pitchFamily="34" charset="0"/>
            </a:endParaRPr>
          </a:p>
        </p:txBody>
      </p:sp>
      <p:sp>
        <p:nvSpPr>
          <p:cNvPr id="25" name="椭圆 24"/>
          <p:cNvSpPr/>
          <p:nvPr/>
        </p:nvSpPr>
        <p:spPr>
          <a:xfrm>
            <a:off x="1098416" y="3958512"/>
            <a:ext cx="1094874" cy="1094874"/>
          </a:xfrm>
          <a:prstGeom prst="ellipse">
            <a:avLst/>
          </a:prstGeom>
          <a:noFill/>
          <a:ln w="41275">
            <a:gradFill>
              <a:gsLst>
                <a:gs pos="0">
                  <a:schemeClr val="accent4">
                    <a:lumMod val="60000"/>
                    <a:lumOff val="40000"/>
                  </a:schemeClr>
                </a:gs>
                <a:gs pos="48000">
                  <a:schemeClr val="accent4">
                    <a:lumMod val="75000"/>
                  </a:schemeClr>
                </a:gs>
                <a:gs pos="74000">
                  <a:schemeClr val="accent4">
                    <a:lumMod val="75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accent4">
                    <a:lumMod val="75000"/>
                  </a:schemeClr>
                </a:solidFill>
                <a:latin typeface="Arial Black" panose="020B0A04020102020204" pitchFamily="34" charset="0"/>
              </a:rPr>
              <a:t>C</a:t>
            </a:r>
            <a:endParaRPr lang="zh-CN" altLang="en-US" sz="4000" dirty="0">
              <a:solidFill>
                <a:schemeClr val="accent4">
                  <a:lumMod val="75000"/>
                </a:schemeClr>
              </a:solidFill>
              <a:latin typeface="Arial Black" panose="020B0A04020102020204" pitchFamily="34" charset="0"/>
            </a:endParaRPr>
          </a:p>
        </p:txBody>
      </p:sp>
      <p:sp>
        <p:nvSpPr>
          <p:cNvPr id="26" name="椭圆 25"/>
          <p:cNvSpPr/>
          <p:nvPr/>
        </p:nvSpPr>
        <p:spPr>
          <a:xfrm>
            <a:off x="1102279" y="5270387"/>
            <a:ext cx="1094874" cy="1094874"/>
          </a:xfrm>
          <a:prstGeom prst="ellipse">
            <a:avLst/>
          </a:prstGeom>
          <a:noFill/>
          <a:ln w="41275">
            <a:gradFill>
              <a:gsLst>
                <a:gs pos="0">
                  <a:schemeClr val="accent6">
                    <a:lumMod val="60000"/>
                    <a:lumOff val="40000"/>
                  </a:schemeClr>
                </a:gs>
                <a:gs pos="48000">
                  <a:schemeClr val="accent6">
                    <a:lumMod val="75000"/>
                  </a:schemeClr>
                </a:gs>
                <a:gs pos="74000">
                  <a:schemeClr val="accent6">
                    <a:lumMod val="75000"/>
                  </a:schemeClr>
                </a:gs>
                <a:gs pos="100000">
                  <a:schemeClr val="accent6">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accent6">
                    <a:lumMod val="75000"/>
                  </a:schemeClr>
                </a:solidFill>
                <a:latin typeface="Arial Black" panose="020B0A04020102020204" pitchFamily="34" charset="0"/>
              </a:rPr>
              <a:t>D</a:t>
            </a:r>
            <a:endParaRPr lang="zh-CN" altLang="en-US" sz="4000" dirty="0">
              <a:solidFill>
                <a:schemeClr val="accent6">
                  <a:lumMod val="75000"/>
                </a:schemeClr>
              </a:solidFill>
              <a:latin typeface="Arial Black" panose="020B0A04020102020204" pitchFamily="34" charset="0"/>
            </a:endParaRPr>
          </a:p>
        </p:txBody>
      </p:sp>
      <p:sp>
        <p:nvSpPr>
          <p:cNvPr id="12" name="任意多边形 11"/>
          <p:cNvSpPr/>
          <p:nvPr/>
        </p:nvSpPr>
        <p:spPr>
          <a:xfrm>
            <a:off x="-28135" y="929676"/>
            <a:ext cx="10610703" cy="5555530"/>
          </a:xfrm>
          <a:custGeom>
            <a:avLst/>
            <a:gdLst>
              <a:gd name="connsiteX0" fmla="*/ 14067 w 5992837"/>
              <a:gd name="connsiteY0" fmla="*/ 0 h 5219114"/>
              <a:gd name="connsiteX1" fmla="*/ 5992837 w 5992837"/>
              <a:gd name="connsiteY1" fmla="*/ 0 h 5219114"/>
              <a:gd name="connsiteX2" fmla="*/ 5992837 w 5992837"/>
              <a:gd name="connsiteY2" fmla="*/ 5205046 h 5219114"/>
              <a:gd name="connsiteX3" fmla="*/ 0 w 5992837"/>
              <a:gd name="connsiteY3" fmla="*/ 5219114 h 5219114"/>
            </a:gdLst>
            <a:ahLst/>
            <a:cxnLst>
              <a:cxn ang="0">
                <a:pos x="connsiteX0" y="connsiteY0"/>
              </a:cxn>
              <a:cxn ang="0">
                <a:pos x="connsiteX1" y="connsiteY1"/>
              </a:cxn>
              <a:cxn ang="0">
                <a:pos x="connsiteX2" y="connsiteY2"/>
              </a:cxn>
              <a:cxn ang="0">
                <a:pos x="connsiteX3" y="connsiteY3"/>
              </a:cxn>
            </a:cxnLst>
            <a:rect l="l" t="t" r="r" b="b"/>
            <a:pathLst>
              <a:path w="5992837" h="5219114">
                <a:moveTo>
                  <a:pt x="14067" y="0"/>
                </a:moveTo>
                <a:lnTo>
                  <a:pt x="5992837" y="0"/>
                </a:lnTo>
                <a:lnTo>
                  <a:pt x="5992837" y="5205046"/>
                </a:lnTo>
                <a:lnTo>
                  <a:pt x="0" y="5219114"/>
                </a:lnTo>
              </a:path>
            </a:pathLst>
          </a:custGeom>
          <a:noFill/>
          <a:ln>
            <a:gradFill>
              <a:gsLst>
                <a:gs pos="0">
                  <a:schemeClr val="accent6">
                    <a:lumMod val="75000"/>
                  </a:schemeClr>
                </a:gs>
                <a:gs pos="26000">
                  <a:schemeClr val="accent5">
                    <a:lumMod val="75000"/>
                  </a:schemeClr>
                </a:gs>
                <a:gs pos="77000">
                  <a:schemeClr val="accent3">
                    <a:lumMod val="75000"/>
                  </a:schemeClr>
                </a:gs>
                <a:gs pos="53000">
                  <a:schemeClr val="accent4">
                    <a:lumMod val="75000"/>
                  </a:schemeClr>
                </a:gs>
                <a:gs pos="100000">
                  <a:schemeClr val="accent2">
                    <a:lumMod val="75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公司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37599202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95528" y="4388865"/>
            <a:ext cx="2162176" cy="2413276"/>
            <a:chOff x="5025681" y="1242840"/>
            <a:chExt cx="2162176" cy="2413276"/>
          </a:xfrm>
        </p:grpSpPr>
        <p:grpSp>
          <p:nvGrpSpPr>
            <p:cNvPr id="36" name="组合 35"/>
            <p:cNvGrpSpPr/>
            <p:nvPr/>
          </p:nvGrpSpPr>
          <p:grpSpPr>
            <a:xfrm>
              <a:off x="6106631" y="2283876"/>
              <a:ext cx="954573" cy="822907"/>
              <a:chOff x="9843113" y="2737974"/>
              <a:chExt cx="954573" cy="822907"/>
            </a:xfrm>
          </p:grpSpPr>
          <p:sp>
            <p:nvSpPr>
              <p:cNvPr id="37" name="等腰三角形 36"/>
              <p:cNvSpPr/>
              <p:nvPr/>
            </p:nvSpPr>
            <p:spPr>
              <a:xfrm>
                <a:off x="9843113" y="2737974"/>
                <a:ext cx="954573" cy="82290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Freeform 61"/>
              <p:cNvSpPr>
                <a:spLocks noEditPoints="1"/>
              </p:cNvSpPr>
              <p:nvPr/>
            </p:nvSpPr>
            <p:spPr bwMode="auto">
              <a:xfrm>
                <a:off x="10159268" y="3121646"/>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latin typeface="微软雅黑" panose="020B0503020204020204" pitchFamily="34" charset="-122"/>
                  <a:ea typeface="微软雅黑" panose="020B0503020204020204" pitchFamily="34" charset="-122"/>
                </a:endParaRPr>
              </a:p>
            </p:txBody>
          </p:sp>
        </p:grpSp>
        <p:sp>
          <p:nvSpPr>
            <p:cNvPr id="39" name="椭圆 38"/>
            <p:cNvSpPr/>
            <p:nvPr/>
          </p:nvSpPr>
          <p:spPr>
            <a:xfrm>
              <a:off x="5926772" y="3296116"/>
              <a:ext cx="360000"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任意多边形 39"/>
            <p:cNvSpPr/>
            <p:nvPr/>
          </p:nvSpPr>
          <p:spPr>
            <a:xfrm>
              <a:off x="5025681" y="1242840"/>
              <a:ext cx="2162176" cy="1863944"/>
            </a:xfrm>
            <a:custGeom>
              <a:avLst/>
              <a:gdLst>
                <a:gd name="connsiteX0" fmla="*/ 0 w 2162176"/>
                <a:gd name="connsiteY0" fmla="*/ 0 h 1863944"/>
                <a:gd name="connsiteX1" fmla="*/ 2162176 w 2162176"/>
                <a:gd name="connsiteY1" fmla="*/ 0 h 1863944"/>
                <a:gd name="connsiteX2" fmla="*/ 1081088 w 2162176"/>
                <a:gd name="connsiteY2" fmla="*/ 1863944 h 1863944"/>
                <a:gd name="connsiteX3" fmla="*/ 0 w 2162176"/>
                <a:gd name="connsiteY3" fmla="*/ 0 h 1863944"/>
              </a:gdLst>
              <a:ahLst/>
              <a:cxnLst>
                <a:cxn ang="0">
                  <a:pos x="connsiteX0" y="connsiteY0"/>
                </a:cxn>
                <a:cxn ang="0">
                  <a:pos x="connsiteX1" y="connsiteY1"/>
                </a:cxn>
                <a:cxn ang="0">
                  <a:pos x="connsiteX2" y="connsiteY2"/>
                </a:cxn>
                <a:cxn ang="0">
                  <a:pos x="connsiteX3" y="connsiteY3"/>
                </a:cxn>
              </a:cxnLst>
              <a:rect l="l" t="t" r="r" b="b"/>
              <a:pathLst>
                <a:path w="2162176" h="1863944">
                  <a:moveTo>
                    <a:pt x="0" y="0"/>
                  </a:moveTo>
                  <a:lnTo>
                    <a:pt x="2162176" y="0"/>
                  </a:lnTo>
                  <a:lnTo>
                    <a:pt x="1081088" y="1863944"/>
                  </a:lnTo>
                  <a:lnTo>
                    <a:pt x="0" y="0"/>
                  </a:lnTo>
                  <a:close/>
                </a:path>
              </a:pathLst>
            </a:custGeom>
            <a:blipFill dpi="0" rotWithShape="1">
              <a:blip r:embed="rId3" cstate="print">
                <a:extLst>
                  <a:ext uri="{28A0092B-C50C-407E-A947-70E740481C1C}">
                    <a14:useLocalDpi xmlns:a14="http://schemas.microsoft.com/office/drawing/2010/main" val="0"/>
                  </a:ext>
                </a:extLst>
              </a:blip>
              <a:srcRect/>
              <a:stretch>
                <a:fillRect l="-26872" t="-24098" r="-26872"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 name="矩形 5"/>
          <p:cNvSpPr/>
          <p:nvPr/>
        </p:nvSpPr>
        <p:spPr>
          <a:xfrm>
            <a:off x="0" y="1924540"/>
            <a:ext cx="12192000" cy="24799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1"/>
          <p:cNvSpPr>
            <a:spLocks noGrp="1"/>
          </p:cNvSpPr>
          <p:nvPr>
            <p:ph type="title"/>
          </p:nvPr>
        </p:nvSpPr>
        <p:spPr>
          <a:xfrm>
            <a:off x="558225" y="2429478"/>
            <a:ext cx="11192427" cy="1701722"/>
          </a:xfrm>
        </p:spPr>
        <p:txBody>
          <a:bodyPr>
            <a:noAutofit/>
          </a:bodyPr>
          <a:lstStyle/>
          <a:p>
            <a:pPr>
              <a:lnSpc>
                <a:spcPct val="120000"/>
              </a:lnSpc>
            </a:pPr>
            <a:r>
              <a:rPr lang="zh-CN" altLang="zh-CN" sz="2400" dirty="0">
                <a:latin typeface="微软雅黑"/>
                <a:ea typeface="微软雅黑"/>
                <a:cs typeface="微软雅黑"/>
              </a:rPr>
              <a:t>A</a:t>
            </a:r>
            <a:r>
              <a:rPr lang="en-US" altLang="zh-CN" sz="2400" dirty="0" err="1">
                <a:latin typeface="微软雅黑"/>
                <a:ea typeface="微软雅黑"/>
                <a:cs typeface="微软雅黑"/>
              </a:rPr>
              <a:t>ll</a:t>
            </a:r>
            <a:r>
              <a:rPr lang="zh-CN" altLang="en-US" sz="2400" dirty="0">
                <a:latin typeface="微软雅黑"/>
                <a:ea typeface="微软雅黑"/>
                <a:cs typeface="微软雅黑"/>
              </a:rPr>
              <a:t> </a:t>
            </a:r>
            <a:r>
              <a:rPr lang="en-US" altLang="zh-CN" sz="2400" dirty="0">
                <a:latin typeface="微软雅黑"/>
                <a:ea typeface="微软雅黑"/>
                <a:cs typeface="微软雅黑"/>
              </a:rPr>
              <a:t>sorts</a:t>
            </a:r>
            <a:r>
              <a:rPr lang="zh-CN" altLang="en-US" sz="2400" dirty="0">
                <a:latin typeface="微软雅黑"/>
                <a:ea typeface="微软雅黑"/>
                <a:cs typeface="微软雅黑"/>
              </a:rPr>
              <a:t> </a:t>
            </a:r>
            <a:r>
              <a:rPr lang="en-US" altLang="zh-CN" sz="2400" dirty="0">
                <a:latin typeface="微软雅黑"/>
                <a:ea typeface="微软雅黑"/>
                <a:cs typeface="微软雅黑"/>
              </a:rPr>
              <a:t>of</a:t>
            </a:r>
            <a:r>
              <a:rPr lang="zh-CN" altLang="en-US" sz="2400" dirty="0">
                <a:latin typeface="微软雅黑"/>
                <a:ea typeface="微软雅黑"/>
                <a:cs typeface="微软雅黑"/>
              </a:rPr>
              <a:t> </a:t>
            </a:r>
            <a:r>
              <a:rPr lang="en-US" altLang="zh-CN" sz="2400" dirty="0">
                <a:latin typeface="微软雅黑"/>
                <a:ea typeface="微软雅黑"/>
                <a:cs typeface="微软雅黑"/>
              </a:rPr>
              <a:t>honors</a:t>
            </a:r>
            <a:r>
              <a:rPr lang="zh-CN" altLang="en-US" sz="2400" dirty="0">
                <a:latin typeface="微软雅黑"/>
                <a:ea typeface="微软雅黑"/>
                <a:cs typeface="微软雅黑"/>
              </a:rPr>
              <a:t> </a:t>
            </a:r>
            <a:r>
              <a:rPr lang="en-US" altLang="zh-CN" sz="2400" dirty="0">
                <a:latin typeface="微软雅黑"/>
                <a:ea typeface="微软雅黑"/>
                <a:cs typeface="微软雅黑"/>
              </a:rPr>
              <a:t>and</a:t>
            </a:r>
            <a:r>
              <a:rPr lang="zh-CN" altLang="en-US" sz="2400" dirty="0">
                <a:latin typeface="微软雅黑"/>
                <a:ea typeface="微软雅黑"/>
                <a:cs typeface="微软雅黑"/>
              </a:rPr>
              <a:t> </a:t>
            </a:r>
            <a:r>
              <a:rPr lang="zh-CN" altLang="zh-CN" sz="2400" dirty="0">
                <a:latin typeface="微软雅黑"/>
                <a:ea typeface="微软雅黑"/>
                <a:cs typeface="微软雅黑"/>
              </a:rPr>
              <a:t>q</a:t>
            </a:r>
            <a:r>
              <a:rPr lang="en-US" altLang="zh-CN" sz="2400" dirty="0" err="1">
                <a:latin typeface="微软雅黑"/>
                <a:ea typeface="微软雅黑"/>
                <a:cs typeface="微软雅黑"/>
              </a:rPr>
              <a:t>ualifications</a:t>
            </a:r>
            <a:r>
              <a:rPr lang="en-US" altLang="zh-CN" sz="2400" dirty="0">
                <a:latin typeface="微软雅黑"/>
                <a:ea typeface="微软雅黑"/>
                <a:cs typeface="微软雅黑"/>
              </a:rPr>
              <a:t>,</a:t>
            </a:r>
            <a:r>
              <a:rPr lang="zh-CN" altLang="en-US" sz="2400" dirty="0">
                <a:latin typeface="微软雅黑"/>
                <a:ea typeface="微软雅黑"/>
                <a:cs typeface="微软雅黑"/>
              </a:rPr>
              <a:t> </a:t>
            </a:r>
            <a:r>
              <a:rPr lang="en-US" altLang="zh-CN" sz="2400" dirty="0" smtClean="0">
                <a:latin typeface="微软雅黑"/>
                <a:ea typeface="微软雅黑"/>
                <a:cs typeface="微软雅黑"/>
              </a:rPr>
              <a:t>among</a:t>
            </a:r>
            <a:r>
              <a:rPr lang="zh-CN" altLang="en-US" sz="2400" dirty="0" smtClean="0">
                <a:latin typeface="微软雅黑"/>
                <a:ea typeface="微软雅黑"/>
                <a:cs typeface="微软雅黑"/>
              </a:rPr>
              <a:t> </a:t>
            </a:r>
            <a:r>
              <a:rPr lang="en-US" altLang="zh-CN" sz="2400" dirty="0">
                <a:latin typeface="微软雅黑"/>
                <a:ea typeface="微软雅黑"/>
                <a:cs typeface="微软雅黑"/>
              </a:rPr>
              <a:t>them</a:t>
            </a:r>
            <a:r>
              <a:rPr lang="zh-CN" altLang="en-US" sz="2400" dirty="0">
                <a:latin typeface="微软雅黑"/>
                <a:ea typeface="微软雅黑"/>
                <a:cs typeface="微软雅黑"/>
              </a:rPr>
              <a:t> </a:t>
            </a:r>
            <a:r>
              <a:rPr lang="en-US" altLang="zh-CN" sz="2400" dirty="0">
                <a:latin typeface="微软雅黑"/>
                <a:ea typeface="微软雅黑"/>
                <a:cs typeface="微软雅黑"/>
              </a:rPr>
              <a:t>the</a:t>
            </a:r>
            <a:r>
              <a:rPr lang="zh-CN" altLang="en-US" sz="2400" dirty="0">
                <a:latin typeface="微软雅黑"/>
                <a:ea typeface="微软雅黑"/>
                <a:cs typeface="微软雅黑"/>
              </a:rPr>
              <a:t> </a:t>
            </a:r>
            <a:r>
              <a:rPr lang="en-US" altLang="zh-CN" sz="2400" dirty="0">
                <a:latin typeface="微软雅黑"/>
                <a:ea typeface="微软雅黑"/>
                <a:cs typeface="微软雅黑"/>
              </a:rPr>
              <a:t>CMMI3</a:t>
            </a:r>
            <a:r>
              <a:rPr lang="zh-CN" altLang="en-US" sz="2400" dirty="0">
                <a:latin typeface="微软雅黑"/>
                <a:ea typeface="微软雅黑"/>
                <a:cs typeface="微软雅黑"/>
              </a:rPr>
              <a:t> </a:t>
            </a:r>
            <a:r>
              <a:rPr lang="en-US" altLang="zh-CN" sz="2400" dirty="0">
                <a:latin typeface="微软雅黑"/>
                <a:ea typeface="微软雅黑"/>
                <a:cs typeface="微软雅黑"/>
              </a:rPr>
              <a:t>compliance</a:t>
            </a:r>
            <a:r>
              <a:rPr lang="zh-CN" altLang="en-US" sz="2400" dirty="0">
                <a:latin typeface="微软雅黑"/>
                <a:ea typeface="微软雅黑"/>
                <a:cs typeface="微软雅黑"/>
              </a:rPr>
              <a:t> </a:t>
            </a:r>
            <a:r>
              <a:rPr lang="en-US" altLang="zh-CN" sz="2400" dirty="0">
                <a:latin typeface="微软雅黑"/>
                <a:ea typeface="微软雅黑"/>
                <a:cs typeface="微软雅黑"/>
              </a:rPr>
              <a:t>and</a:t>
            </a:r>
            <a:r>
              <a:rPr lang="zh-CN" altLang="en-US" sz="2400" dirty="0">
                <a:latin typeface="微软雅黑"/>
                <a:ea typeface="微软雅黑"/>
                <a:cs typeface="微软雅黑"/>
              </a:rPr>
              <a:t> </a:t>
            </a:r>
            <a:r>
              <a:rPr lang="en-US" altLang="zh-CN" sz="2400" dirty="0">
                <a:latin typeface="微软雅黑"/>
                <a:ea typeface="微软雅黑"/>
                <a:cs typeface="微软雅黑"/>
              </a:rPr>
              <a:t>IS</a:t>
            </a:r>
            <a:r>
              <a:rPr lang="zh-CN" altLang="en-US" sz="2400" dirty="0">
                <a:latin typeface="微软雅黑"/>
                <a:ea typeface="微软雅黑"/>
                <a:cs typeface="微软雅黑"/>
              </a:rPr>
              <a:t>O </a:t>
            </a:r>
            <a:r>
              <a:rPr lang="en-US" altLang="zh-CN" sz="2400" dirty="0">
                <a:latin typeface="微软雅黑"/>
                <a:ea typeface="微软雅黑"/>
                <a:cs typeface="微软雅黑"/>
              </a:rPr>
              <a:t>20000</a:t>
            </a:r>
            <a:r>
              <a:rPr lang="zh-CN" altLang="en-US" sz="2400" dirty="0">
                <a:latin typeface="微软雅黑"/>
                <a:ea typeface="微软雅黑"/>
                <a:cs typeface="微软雅黑"/>
              </a:rPr>
              <a:t> </a:t>
            </a:r>
            <a:r>
              <a:rPr lang="en-US" altLang="zh-CN" sz="2400" dirty="0">
                <a:latin typeface="微软雅黑"/>
                <a:ea typeface="微软雅黑"/>
                <a:cs typeface="微软雅黑"/>
              </a:rPr>
              <a:t>and</a:t>
            </a:r>
            <a:r>
              <a:rPr lang="zh-CN" altLang="en-US" sz="2400" dirty="0">
                <a:latin typeface="微软雅黑"/>
                <a:ea typeface="微软雅黑"/>
                <a:cs typeface="微软雅黑"/>
              </a:rPr>
              <a:t> </a:t>
            </a:r>
            <a:r>
              <a:rPr lang="en-US" altLang="zh-CN" sz="2400" dirty="0">
                <a:latin typeface="微软雅黑"/>
                <a:ea typeface="微软雅黑"/>
                <a:cs typeface="微软雅黑"/>
              </a:rPr>
              <a:t>ISO</a:t>
            </a:r>
            <a:r>
              <a:rPr lang="zh-CN" altLang="en-US" sz="2400" dirty="0">
                <a:latin typeface="微软雅黑"/>
                <a:ea typeface="微软雅黑"/>
                <a:cs typeface="微软雅黑"/>
              </a:rPr>
              <a:t> </a:t>
            </a:r>
            <a:r>
              <a:rPr lang="zh-CN" altLang="zh-CN" sz="2400" dirty="0">
                <a:latin typeface="微软雅黑"/>
                <a:ea typeface="微软雅黑"/>
                <a:cs typeface="微软雅黑"/>
              </a:rPr>
              <a:t>2</a:t>
            </a:r>
            <a:r>
              <a:rPr lang="en-US" altLang="zh-CN" sz="2400" dirty="0">
                <a:latin typeface="微软雅黑"/>
                <a:ea typeface="微软雅黑"/>
                <a:cs typeface="微软雅黑"/>
              </a:rPr>
              <a:t>7001</a:t>
            </a:r>
            <a:r>
              <a:rPr lang="zh-CN" altLang="en-US" sz="2400" dirty="0">
                <a:latin typeface="微软雅黑"/>
                <a:ea typeface="微软雅黑"/>
                <a:cs typeface="微软雅黑"/>
              </a:rPr>
              <a:t>, </a:t>
            </a:r>
            <a:r>
              <a:rPr lang="en-US" altLang="zh-CN" sz="2400" dirty="0">
                <a:latin typeface="微软雅黑"/>
                <a:ea typeface="微软雅黑"/>
                <a:cs typeface="微软雅黑"/>
              </a:rPr>
              <a:t>ISO</a:t>
            </a:r>
            <a:r>
              <a:rPr lang="zh-CN" altLang="en-US" sz="2400" dirty="0">
                <a:latin typeface="微软雅黑"/>
                <a:ea typeface="微软雅黑"/>
                <a:cs typeface="微软雅黑"/>
              </a:rPr>
              <a:t> </a:t>
            </a:r>
            <a:r>
              <a:rPr lang="en-US" altLang="zh-CN" sz="2400" dirty="0">
                <a:latin typeface="微软雅黑"/>
                <a:ea typeface="微软雅黑"/>
                <a:cs typeface="微软雅黑"/>
              </a:rPr>
              <a:t>9001</a:t>
            </a:r>
            <a:r>
              <a:rPr lang="zh-CN" altLang="en-US" sz="2400" dirty="0">
                <a:latin typeface="微软雅黑"/>
                <a:ea typeface="微软雅黑"/>
                <a:cs typeface="微软雅黑"/>
              </a:rPr>
              <a:t> </a:t>
            </a:r>
            <a:r>
              <a:rPr lang="en-US" altLang="zh-CN" sz="2400" dirty="0">
                <a:latin typeface="微软雅黑"/>
                <a:ea typeface="微软雅黑"/>
                <a:cs typeface="微软雅黑"/>
              </a:rPr>
              <a:t>form</a:t>
            </a:r>
            <a:r>
              <a:rPr lang="zh-CN" altLang="en-US" sz="2400" dirty="0">
                <a:latin typeface="微软雅黑"/>
                <a:ea typeface="微软雅黑"/>
                <a:cs typeface="微软雅黑"/>
              </a:rPr>
              <a:t> </a:t>
            </a:r>
            <a:r>
              <a:rPr lang="en-US" altLang="zh-CN" sz="2400" dirty="0">
                <a:latin typeface="微软雅黑"/>
                <a:ea typeface="微软雅黑"/>
                <a:cs typeface="微软雅黑"/>
              </a:rPr>
              <a:t>information</a:t>
            </a:r>
            <a:r>
              <a:rPr lang="zh-CN" altLang="en-US" sz="2400" dirty="0">
                <a:latin typeface="微软雅黑"/>
                <a:ea typeface="微软雅黑"/>
                <a:cs typeface="微软雅黑"/>
              </a:rPr>
              <a:t> </a:t>
            </a:r>
            <a:r>
              <a:rPr lang="en-US" altLang="zh-CN" sz="2400" dirty="0">
                <a:latin typeface="微软雅黑"/>
                <a:ea typeface="微软雅黑"/>
                <a:cs typeface="微软雅黑"/>
              </a:rPr>
              <a:t>project</a:t>
            </a:r>
            <a:r>
              <a:rPr lang="zh-CN" altLang="en-US" sz="2400" dirty="0">
                <a:latin typeface="微软雅黑"/>
                <a:ea typeface="微软雅黑"/>
                <a:cs typeface="微软雅黑"/>
              </a:rPr>
              <a:t> </a:t>
            </a:r>
            <a:r>
              <a:rPr lang="en-US" altLang="zh-CN" sz="2400" dirty="0">
                <a:latin typeface="微软雅黑"/>
                <a:ea typeface="微软雅黑"/>
                <a:cs typeface="微软雅黑"/>
              </a:rPr>
              <a:t>management</a:t>
            </a:r>
            <a:r>
              <a:rPr lang="zh-CN" altLang="zh-CN" sz="2400" dirty="0">
                <a:latin typeface="微软雅黑"/>
                <a:ea typeface="微软雅黑"/>
                <a:cs typeface="微软雅黑"/>
              </a:rPr>
              <a:t>,</a:t>
            </a:r>
            <a:r>
              <a:rPr lang="zh-CN" altLang="en-US" sz="2400" dirty="0">
                <a:latin typeface="微软雅黑"/>
                <a:ea typeface="微软雅黑"/>
                <a:cs typeface="微软雅黑"/>
              </a:rPr>
              <a:t> </a:t>
            </a:r>
            <a:r>
              <a:rPr lang="en-US" altLang="zh-CN" sz="2400" dirty="0">
                <a:latin typeface="微软雅黑"/>
                <a:ea typeface="微软雅黑"/>
                <a:cs typeface="微软雅黑"/>
              </a:rPr>
              <a:t>security</a:t>
            </a:r>
            <a:r>
              <a:rPr lang="zh-CN" altLang="en-US" sz="2400" dirty="0">
                <a:latin typeface="微软雅黑"/>
                <a:ea typeface="微软雅黑"/>
                <a:cs typeface="微软雅黑"/>
              </a:rPr>
              <a:t> </a:t>
            </a:r>
            <a:r>
              <a:rPr lang="en-US" altLang="zh-CN" sz="2400" dirty="0">
                <a:latin typeface="微软雅黑"/>
                <a:ea typeface="微软雅黑"/>
                <a:cs typeface="微软雅黑"/>
              </a:rPr>
              <a:t>and</a:t>
            </a:r>
            <a:r>
              <a:rPr lang="zh-CN" altLang="en-US" sz="2400" dirty="0">
                <a:latin typeface="微软雅黑"/>
                <a:ea typeface="微软雅黑"/>
                <a:cs typeface="微软雅黑"/>
              </a:rPr>
              <a:t> </a:t>
            </a:r>
            <a:r>
              <a:rPr lang="en-US" altLang="zh-CN" sz="2400" dirty="0">
                <a:latin typeface="微软雅黑"/>
                <a:ea typeface="微软雅黑"/>
                <a:cs typeface="微软雅黑"/>
              </a:rPr>
              <a:t>quality</a:t>
            </a:r>
            <a:r>
              <a:rPr lang="zh-CN" altLang="en-US" sz="2400" dirty="0">
                <a:latin typeface="微软雅黑"/>
                <a:ea typeface="微软雅黑"/>
                <a:cs typeface="微软雅黑"/>
              </a:rPr>
              <a:t> </a:t>
            </a:r>
            <a:r>
              <a:rPr lang="en-US" altLang="zh-CN" sz="2400" dirty="0">
                <a:latin typeface="微软雅黑"/>
                <a:ea typeface="微软雅黑"/>
                <a:cs typeface="微软雅黑"/>
              </a:rPr>
              <a:t>control.</a:t>
            </a:r>
            <a:r>
              <a:rPr lang="zh-CN" altLang="en-US" sz="2400" dirty="0">
                <a:latin typeface="微软雅黑"/>
                <a:ea typeface="微软雅黑"/>
                <a:cs typeface="微软雅黑"/>
              </a:rPr>
              <a:t> </a:t>
            </a:r>
            <a:r>
              <a:rPr lang="en-US" altLang="zh-CN" sz="2400" dirty="0">
                <a:latin typeface="微软雅黑"/>
                <a:ea typeface="微软雅黑"/>
                <a:cs typeface="微软雅黑"/>
              </a:rPr>
              <a:t>A</a:t>
            </a:r>
            <a:r>
              <a:rPr lang="zh-CN" altLang="en-US" sz="2400" dirty="0">
                <a:latin typeface="微软雅黑"/>
                <a:ea typeface="微软雅黑"/>
                <a:cs typeface="微软雅黑"/>
              </a:rPr>
              <a:t>A</a:t>
            </a:r>
            <a:r>
              <a:rPr lang="en-US" altLang="zh-CN" sz="2400" dirty="0">
                <a:latin typeface="微软雅黑"/>
                <a:ea typeface="微软雅黑"/>
                <a:cs typeface="微软雅黑"/>
              </a:rPr>
              <a:t>A</a:t>
            </a:r>
            <a:r>
              <a:rPr lang="zh-CN" altLang="en-US" sz="2400" dirty="0">
                <a:latin typeface="微软雅黑"/>
                <a:ea typeface="微软雅黑"/>
                <a:cs typeface="微软雅黑"/>
              </a:rPr>
              <a:t> </a:t>
            </a:r>
            <a:r>
              <a:rPr lang="zh-CN" altLang="zh-CN" sz="2400" dirty="0">
                <a:latin typeface="微软雅黑"/>
                <a:ea typeface="微软雅黑"/>
                <a:cs typeface="微软雅黑"/>
              </a:rPr>
              <a:t>g</a:t>
            </a:r>
            <a:r>
              <a:rPr lang="en-US" altLang="zh-CN" sz="2400" dirty="0" err="1">
                <a:latin typeface="微软雅黑"/>
                <a:ea typeface="微软雅黑"/>
                <a:cs typeface="微软雅黑"/>
              </a:rPr>
              <a:t>rading</a:t>
            </a:r>
            <a:r>
              <a:rPr lang="zh-CN" altLang="en-US" sz="2400" dirty="0">
                <a:latin typeface="微软雅黑"/>
                <a:ea typeface="微软雅黑"/>
                <a:cs typeface="微软雅黑"/>
              </a:rPr>
              <a:t> </a:t>
            </a:r>
            <a:r>
              <a:rPr lang="en-US" altLang="zh-CN" sz="2400" dirty="0">
                <a:latin typeface="微软雅黑"/>
                <a:ea typeface="微软雅黑"/>
                <a:cs typeface="微软雅黑"/>
              </a:rPr>
              <a:t>for</a:t>
            </a:r>
            <a:r>
              <a:rPr lang="zh-CN" altLang="en-US" sz="2400" dirty="0">
                <a:latin typeface="微软雅黑"/>
                <a:ea typeface="微软雅黑"/>
                <a:cs typeface="微软雅黑"/>
              </a:rPr>
              <a:t> </a:t>
            </a:r>
            <a:r>
              <a:rPr lang="en-US" altLang="zh-CN" sz="2400" dirty="0">
                <a:latin typeface="微软雅黑"/>
                <a:ea typeface="微软雅黑"/>
                <a:cs typeface="微软雅黑"/>
              </a:rPr>
              <a:t>enterprise</a:t>
            </a:r>
            <a:r>
              <a:rPr lang="zh-CN" altLang="en-US" sz="2400" dirty="0">
                <a:latin typeface="微软雅黑"/>
                <a:ea typeface="微软雅黑"/>
                <a:cs typeface="微软雅黑"/>
              </a:rPr>
              <a:t> </a:t>
            </a:r>
            <a:r>
              <a:rPr lang="zh-CN" altLang="zh-CN" sz="2400" dirty="0">
                <a:latin typeface="微软雅黑"/>
                <a:ea typeface="微软雅黑"/>
                <a:cs typeface="微软雅黑"/>
              </a:rPr>
              <a:t>c</a:t>
            </a:r>
            <a:r>
              <a:rPr lang="en-US" altLang="zh-CN" sz="2400" dirty="0" err="1">
                <a:latin typeface="微软雅黑"/>
                <a:ea typeface="微软雅黑"/>
                <a:cs typeface="微软雅黑"/>
              </a:rPr>
              <a:t>redibility</a:t>
            </a:r>
            <a:r>
              <a:rPr lang="zh-CN" altLang="en-US" sz="2400" dirty="0">
                <a:latin typeface="微软雅黑"/>
                <a:ea typeface="微软雅黑"/>
                <a:cs typeface="微软雅黑"/>
              </a:rPr>
              <a:t>. </a:t>
            </a:r>
            <a:r>
              <a:rPr lang="zh-CN" altLang="en-US" sz="2800" dirty="0"/>
              <a:t/>
            </a:r>
            <a:br>
              <a:rPr lang="zh-CN" altLang="en-US" sz="2800" dirty="0"/>
            </a:br>
            <a:endParaRPr lang="zh-CN" altLang="en-US" sz="2800" b="1" dirty="0">
              <a:latin typeface="微软雅黑" panose="020B0503020204020204" pitchFamily="34" charset="-122"/>
              <a:ea typeface="微软雅黑" panose="020B0503020204020204" pitchFamily="34" charset="-122"/>
            </a:endParaRPr>
          </a:p>
        </p:txBody>
      </p:sp>
      <p:pic>
        <p:nvPicPr>
          <p:cNvPr id="11" name="图片 10" descr="公司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26678845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a:spLocks noGrp="1"/>
          </p:cNvSpPr>
          <p:nvPr>
            <p:ph type="title"/>
          </p:nvPr>
        </p:nvSpPr>
        <p:spPr>
          <a:xfrm>
            <a:off x="1253208" y="545316"/>
            <a:ext cx="5187143" cy="458108"/>
          </a:xfrm>
        </p:spPr>
        <p:txBody>
          <a:bodyPr>
            <a:noAutofit/>
          </a:bodyPr>
          <a:lstStyle/>
          <a:p>
            <a:r>
              <a:rPr lang="zh-CN" altLang="zh-CN" sz="2800" b="1" dirty="0" smtClean="0">
                <a:latin typeface="微软雅黑" panose="020B0503020204020204" pitchFamily="34" charset="-122"/>
                <a:ea typeface="微软雅黑" panose="020B0503020204020204" pitchFamily="34" charset="-122"/>
              </a:rPr>
              <a:t>U</a:t>
            </a:r>
            <a:r>
              <a:rPr lang="en-US" altLang="zh-CN" sz="2800" b="1" dirty="0" smtClean="0">
                <a:latin typeface="微软雅黑" panose="020B0503020204020204" pitchFamily="34" charset="-122"/>
                <a:ea typeface="微软雅黑" panose="020B0503020204020204" pitchFamily="34" charset="-122"/>
              </a:rPr>
              <a:t>run</a:t>
            </a:r>
            <a:r>
              <a:rPr lang="zh-CN" altLang="en-US" sz="2800" b="1" dirty="0" smtClean="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in</a:t>
            </a:r>
            <a:r>
              <a:rPr lang="zh-CN" altLang="en-US" sz="2800" b="1" dirty="0" smtClean="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Media</a:t>
            </a:r>
            <a:endParaRPr lang="zh-CN" altLang="en-US" sz="2800" b="1" dirty="0">
              <a:latin typeface="微软雅黑" panose="020B0503020204020204" pitchFamily="34" charset="-122"/>
              <a:ea typeface="微软雅黑" panose="020B0503020204020204" pitchFamily="34" charset="-122"/>
            </a:endParaRPr>
          </a:p>
        </p:txBody>
      </p:sp>
      <p:pic>
        <p:nvPicPr>
          <p:cNvPr id="71" name="Picture 4" descr="D:\云润\南方报业\数据大会\现场视频与照片\分论坛照片及视频\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220"/>
          <a:stretch/>
        </p:blipFill>
        <p:spPr bwMode="auto">
          <a:xfrm>
            <a:off x="6305036" y="2567590"/>
            <a:ext cx="3772371" cy="2569401"/>
          </a:xfrm>
          <a:prstGeom prst="rect">
            <a:avLst/>
          </a:prstGeom>
          <a:noFill/>
          <a:extLst>
            <a:ext uri="{909E8E84-426E-40dd-AFC4-6F175D3DCCD1}">
              <a14:hiddenFill xmlns:a14="http://schemas.microsoft.com/office/drawing/2010/main">
                <a:solidFill>
                  <a:srgbClr val="FFFFFF"/>
                </a:solidFill>
              </a14:hiddenFill>
            </a:ext>
          </a:extLst>
        </p:spPr>
      </p:pic>
      <p:pic>
        <p:nvPicPr>
          <p:cNvPr id="75" name="图片 74"/>
          <p:cNvPicPr>
            <a:picLocks noChangeAspect="1"/>
          </p:cNvPicPr>
          <p:nvPr/>
        </p:nvPicPr>
        <p:blipFill>
          <a:blip r:embed="rId4"/>
          <a:stretch>
            <a:fillRect/>
          </a:stretch>
        </p:blipFill>
        <p:spPr>
          <a:xfrm>
            <a:off x="2203429" y="2595301"/>
            <a:ext cx="3891254" cy="2541691"/>
          </a:xfrm>
          <a:prstGeom prst="rect">
            <a:avLst/>
          </a:prstGeom>
          <a:ln>
            <a:solidFill>
              <a:schemeClr val="bg2">
                <a:lumMod val="10000"/>
              </a:schemeClr>
            </a:solidFill>
          </a:ln>
        </p:spPr>
      </p:pic>
      <p:sp>
        <p:nvSpPr>
          <p:cNvPr id="77" name="矩形 76"/>
          <p:cNvSpPr/>
          <p:nvPr/>
        </p:nvSpPr>
        <p:spPr>
          <a:xfrm>
            <a:off x="10085478" y="2567589"/>
            <a:ext cx="493104" cy="25694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10154021" y="3159791"/>
            <a:ext cx="396851" cy="1384995"/>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优秀企业展示</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72446" y="1746406"/>
            <a:ext cx="4959167" cy="369332"/>
          </a:xfrm>
          <a:prstGeom prst="rect">
            <a:avLst/>
          </a:prstGeom>
          <a:noFill/>
        </p:spPr>
        <p:txBody>
          <a:bodyPr wrap="square" rtlCol="0">
            <a:spAutoFit/>
          </a:bodyPr>
          <a:lstStyle/>
          <a:p>
            <a:r>
              <a:rPr lang="en-US" altLang="zh-CN" dirty="0"/>
              <a:t>The</a:t>
            </a:r>
            <a:r>
              <a:rPr lang="zh-CN" altLang="en-US" dirty="0"/>
              <a:t> </a:t>
            </a:r>
            <a:r>
              <a:rPr lang="en-US" altLang="zh-CN" dirty="0"/>
              <a:t>national</a:t>
            </a:r>
            <a:r>
              <a:rPr lang="zh-CN" altLang="en-US" dirty="0"/>
              <a:t> </a:t>
            </a:r>
            <a:r>
              <a:rPr lang="en-US" altLang="zh-CN" dirty="0"/>
              <a:t>Big</a:t>
            </a:r>
            <a:r>
              <a:rPr lang="zh-CN" altLang="en-US" dirty="0"/>
              <a:t> </a:t>
            </a:r>
            <a:r>
              <a:rPr lang="en-US" altLang="zh-CN" dirty="0"/>
              <a:t>Data</a:t>
            </a:r>
            <a:r>
              <a:rPr lang="zh-CN" altLang="en-US" dirty="0"/>
              <a:t> </a:t>
            </a:r>
            <a:r>
              <a:rPr lang="en-US" altLang="zh-CN" dirty="0"/>
              <a:t>Summit</a:t>
            </a:r>
            <a:r>
              <a:rPr lang="zh-CN" altLang="en-US" dirty="0"/>
              <a:t> </a:t>
            </a:r>
            <a:r>
              <a:rPr lang="en-US" altLang="zh-CN" dirty="0"/>
              <a:t>2016</a:t>
            </a:r>
            <a:r>
              <a:rPr lang="zh-CN" altLang="en-US" dirty="0"/>
              <a:t> </a:t>
            </a:r>
            <a:r>
              <a:rPr lang="en-US" altLang="zh-CN" dirty="0"/>
              <a:t>in</a:t>
            </a:r>
            <a:r>
              <a:rPr lang="zh-CN" altLang="en-US" dirty="0"/>
              <a:t> </a:t>
            </a:r>
            <a:r>
              <a:rPr lang="en-US" altLang="zh-CN" dirty="0"/>
              <a:t>Guangzhou</a:t>
            </a:r>
            <a:endParaRPr lang="zh-CN" altLang="en-US" dirty="0"/>
          </a:p>
        </p:txBody>
      </p:sp>
      <p:sp>
        <p:nvSpPr>
          <p:cNvPr id="15" name="矩形 14"/>
          <p:cNvSpPr/>
          <p:nvPr/>
        </p:nvSpPr>
        <p:spPr>
          <a:xfrm>
            <a:off x="1688350" y="2567590"/>
            <a:ext cx="493104" cy="25694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736476" y="2680540"/>
            <a:ext cx="396851" cy="2462213"/>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公司领导接受电视台采访</a:t>
            </a:r>
          </a:p>
        </p:txBody>
      </p:sp>
      <p:pic>
        <p:nvPicPr>
          <p:cNvPr id="11" name="图片 10" descr="公司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1196505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1599" y="1320800"/>
            <a:ext cx="12424228" cy="4223657"/>
          </a:xfrm>
          <a:prstGeom prst="rect">
            <a:avLst/>
          </a:prstGeom>
          <a:solidFill>
            <a:schemeClr val="bg1">
              <a:lumMod val="85000"/>
            </a:schemeClr>
          </a:solidFill>
          <a:ln w="25400" cmpd="dbl">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a:stretch>
            <a:fillRect/>
          </a:stretch>
        </p:blipFill>
        <p:spPr>
          <a:xfrm>
            <a:off x="4317707" y="1692513"/>
            <a:ext cx="3137817" cy="2381663"/>
          </a:xfrm>
          <a:prstGeom prst="rect">
            <a:avLst/>
          </a:prstGeom>
        </p:spPr>
      </p:pic>
      <p:sp>
        <p:nvSpPr>
          <p:cNvPr id="17" name="文本框 16"/>
          <p:cNvSpPr txBox="1"/>
          <p:nvPr/>
        </p:nvSpPr>
        <p:spPr>
          <a:xfrm>
            <a:off x="2259126" y="4335611"/>
            <a:ext cx="7816849" cy="369332"/>
          </a:xfrm>
          <a:prstGeom prst="rect">
            <a:avLst/>
          </a:prstGeom>
          <a:noFill/>
        </p:spPr>
        <p:txBody>
          <a:bodyPr wrap="square" rtlCol="0">
            <a:spAutoFit/>
          </a:bodyPr>
          <a:lstStyle/>
          <a:p>
            <a:r>
              <a:rPr lang="en-US" altLang="zh-CN" dirty="0"/>
              <a:t>Various</a:t>
            </a:r>
            <a:r>
              <a:rPr lang="zh-CN" altLang="en-US" dirty="0"/>
              <a:t> </a:t>
            </a:r>
            <a:r>
              <a:rPr lang="en-US" altLang="zh-CN" dirty="0" err="1"/>
              <a:t>announcemnts</a:t>
            </a:r>
            <a:r>
              <a:rPr lang="zh-CN" altLang="en-US" dirty="0"/>
              <a:t> </a:t>
            </a:r>
            <a:r>
              <a:rPr lang="en-US" altLang="zh-CN" dirty="0"/>
              <a:t>and</a:t>
            </a:r>
            <a:r>
              <a:rPr lang="zh-CN" altLang="en-US" dirty="0"/>
              <a:t> </a:t>
            </a:r>
            <a:r>
              <a:rPr lang="en-US" altLang="zh-CN" dirty="0"/>
              <a:t>showcases</a:t>
            </a:r>
            <a:r>
              <a:rPr lang="zh-CN" altLang="en-US" dirty="0"/>
              <a:t> </a:t>
            </a:r>
            <a:r>
              <a:rPr lang="en-US" altLang="zh-CN" dirty="0"/>
              <a:t>of</a:t>
            </a:r>
            <a:r>
              <a:rPr lang="zh-CN" altLang="en-US" dirty="0"/>
              <a:t> </a:t>
            </a:r>
            <a:r>
              <a:rPr lang="en-US" altLang="zh-CN" dirty="0"/>
              <a:t>new</a:t>
            </a:r>
            <a:r>
              <a:rPr lang="zh-CN" altLang="en-US" dirty="0"/>
              <a:t> </a:t>
            </a:r>
            <a:r>
              <a:rPr lang="zh-CN" altLang="zh-CN" dirty="0"/>
              <a:t>p</a:t>
            </a:r>
            <a:r>
              <a:rPr lang="en-US" altLang="zh-CN" dirty="0" err="1"/>
              <a:t>roducts</a:t>
            </a:r>
            <a:r>
              <a:rPr lang="en-US" altLang="zh-CN" dirty="0"/>
              <a:t>,</a:t>
            </a:r>
            <a:r>
              <a:rPr lang="zh-CN" altLang="en-US" dirty="0"/>
              <a:t> </a:t>
            </a:r>
            <a:r>
              <a:rPr lang="en-US" altLang="zh-CN" dirty="0"/>
              <a:t>services</a:t>
            </a:r>
            <a:r>
              <a:rPr lang="zh-CN" altLang="en-US" dirty="0"/>
              <a:t> </a:t>
            </a:r>
            <a:r>
              <a:rPr lang="en-US" altLang="zh-CN" dirty="0"/>
              <a:t>and</a:t>
            </a:r>
            <a:r>
              <a:rPr lang="zh-CN" altLang="en-US" dirty="0"/>
              <a:t> </a:t>
            </a:r>
            <a:r>
              <a:rPr lang="zh-CN" altLang="zh-CN" dirty="0"/>
              <a:t>p</a:t>
            </a:r>
            <a:r>
              <a:rPr lang="en-US" altLang="zh-CN" dirty="0" err="1"/>
              <a:t>artnership</a:t>
            </a:r>
            <a:r>
              <a:rPr lang="en-US" altLang="zh-CN" dirty="0"/>
              <a:t>.</a:t>
            </a:r>
            <a:endParaRPr lang="zh-CN" altLang="en-US" dirty="0"/>
          </a:p>
        </p:txBody>
      </p:sp>
      <p:grpSp>
        <p:nvGrpSpPr>
          <p:cNvPr id="6" name="组合 5"/>
          <p:cNvGrpSpPr/>
          <p:nvPr/>
        </p:nvGrpSpPr>
        <p:grpSpPr>
          <a:xfrm>
            <a:off x="-317496" y="1548806"/>
            <a:ext cx="4625336" cy="2675153"/>
            <a:chOff x="-332011" y="2328949"/>
            <a:chExt cx="4625336" cy="2675153"/>
          </a:xfrm>
        </p:grpSpPr>
        <p:grpSp>
          <p:nvGrpSpPr>
            <p:cNvPr id="3" name="组合 2"/>
            <p:cNvGrpSpPr/>
            <p:nvPr/>
          </p:nvGrpSpPr>
          <p:grpSpPr>
            <a:xfrm>
              <a:off x="-322218" y="2472656"/>
              <a:ext cx="4615543" cy="2387738"/>
              <a:chOff x="949327" y="2668602"/>
              <a:chExt cx="5670602" cy="2933547"/>
            </a:xfrm>
          </p:grpSpPr>
          <p:sp>
            <p:nvSpPr>
              <p:cNvPr id="2" name="矩形 1"/>
              <p:cNvSpPr/>
              <p:nvPr/>
            </p:nvSpPr>
            <p:spPr>
              <a:xfrm>
                <a:off x="949327" y="2668602"/>
                <a:ext cx="5670602" cy="2933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stretch>
                <a:fillRect/>
              </a:stretch>
            </p:blipFill>
            <p:spPr>
              <a:xfrm>
                <a:off x="949327" y="2695073"/>
                <a:ext cx="5658570" cy="2899612"/>
              </a:xfrm>
              <a:prstGeom prst="rect">
                <a:avLst/>
              </a:prstGeom>
            </p:spPr>
          </p:pic>
        </p:grpSp>
        <p:sp>
          <p:nvSpPr>
            <p:cNvPr id="5" name="矩形 4"/>
            <p:cNvSpPr/>
            <p:nvPr/>
          </p:nvSpPr>
          <p:spPr>
            <a:xfrm>
              <a:off x="-332011" y="2328949"/>
              <a:ext cx="798298" cy="26751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p:cNvPicPr>
            <a:picLocks noChangeAspect="1"/>
          </p:cNvPicPr>
          <p:nvPr/>
        </p:nvPicPr>
        <p:blipFill>
          <a:blip r:embed="rId5"/>
          <a:stretch>
            <a:fillRect/>
          </a:stretch>
        </p:blipFill>
        <p:spPr>
          <a:xfrm>
            <a:off x="7875625" y="1725209"/>
            <a:ext cx="3898460" cy="2348353"/>
          </a:xfrm>
          <a:prstGeom prst="rect">
            <a:avLst/>
          </a:prstGeom>
        </p:spPr>
      </p:pic>
      <p:sp>
        <p:nvSpPr>
          <p:cNvPr id="19" name="矩形 18"/>
          <p:cNvSpPr/>
          <p:nvPr/>
        </p:nvSpPr>
        <p:spPr>
          <a:xfrm>
            <a:off x="4334663" y="1703285"/>
            <a:ext cx="3120862" cy="237089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860733" y="1702671"/>
            <a:ext cx="3913351" cy="237089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08691" y="1692513"/>
            <a:ext cx="414041" cy="24565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0802" y="1703664"/>
            <a:ext cx="3427889" cy="23816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公司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33514367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右箭头 11"/>
          <p:cNvSpPr/>
          <p:nvPr/>
        </p:nvSpPr>
        <p:spPr>
          <a:xfrm>
            <a:off x="8527584" y="3261245"/>
            <a:ext cx="2993856" cy="317329"/>
          </a:xfrm>
          <a:prstGeom prst="rightArrow">
            <a:avLst>
              <a:gd name="adj1" fmla="val 50000"/>
              <a:gd name="adj2" fmla="val 10833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右箭头 43"/>
          <p:cNvSpPr/>
          <p:nvPr/>
        </p:nvSpPr>
        <p:spPr>
          <a:xfrm rot="5400000">
            <a:off x="7356377" y="2396463"/>
            <a:ext cx="900013" cy="2776832"/>
          </a:xfrm>
          <a:prstGeom prst="bentArrow">
            <a:avLst>
              <a:gd name="adj1" fmla="val 19647"/>
              <a:gd name="adj2" fmla="val 21637"/>
              <a:gd name="adj3" fmla="val 25843"/>
              <a:gd name="adj4" fmla="val 3546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圆角右箭头 40"/>
          <p:cNvSpPr/>
          <p:nvPr/>
        </p:nvSpPr>
        <p:spPr>
          <a:xfrm rot="5400000" flipH="1">
            <a:off x="5190278" y="1851513"/>
            <a:ext cx="1249161" cy="2086283"/>
          </a:xfrm>
          <a:prstGeom prst="bentArrow">
            <a:avLst>
              <a:gd name="adj1" fmla="val 13626"/>
              <a:gd name="adj2" fmla="val 15863"/>
              <a:gd name="adj3" fmla="val 19224"/>
              <a:gd name="adj4" fmla="val 2668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圆角右箭头 24"/>
          <p:cNvSpPr/>
          <p:nvPr/>
        </p:nvSpPr>
        <p:spPr>
          <a:xfrm rot="5400000">
            <a:off x="4010868" y="3085688"/>
            <a:ext cx="900013" cy="1398378"/>
          </a:xfrm>
          <a:prstGeom prst="bentArrow">
            <a:avLst>
              <a:gd name="adj1" fmla="val 19647"/>
              <a:gd name="adj2" fmla="val 21637"/>
              <a:gd name="adj3" fmla="val 25843"/>
              <a:gd name="adj4" fmla="val 3546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标题 1"/>
          <p:cNvSpPr>
            <a:spLocks noGrp="1"/>
          </p:cNvSpPr>
          <p:nvPr>
            <p:ph type="title"/>
          </p:nvPr>
        </p:nvSpPr>
        <p:spPr>
          <a:xfrm>
            <a:off x="1253208" y="545316"/>
            <a:ext cx="5187143" cy="458108"/>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P</a:t>
            </a:r>
            <a:r>
              <a:rPr lang="en-US" altLang="zh-CN" sz="2800" b="1" dirty="0" err="1" smtClean="0">
                <a:latin typeface="微软雅黑" panose="020B0503020204020204" pitchFamily="34" charset="-122"/>
                <a:ea typeface="微软雅黑" panose="020B0503020204020204" pitchFamily="34" charset="-122"/>
              </a:rPr>
              <a:t>roduct</a:t>
            </a:r>
            <a:r>
              <a:rPr lang="zh-CN" altLang="en-US" sz="2800" b="1" dirty="0" smtClean="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Line</a:t>
            </a:r>
            <a:endParaRPr lang="zh-CN" altLang="en-US" sz="2800" b="1" dirty="0">
              <a:latin typeface="微软雅黑" panose="020B0503020204020204" pitchFamily="34" charset="-122"/>
              <a:ea typeface="微软雅黑" panose="020B0503020204020204" pitchFamily="34" charset="-122"/>
            </a:endParaRPr>
          </a:p>
        </p:txBody>
      </p:sp>
      <p:sp>
        <p:nvSpPr>
          <p:cNvPr id="4" name="圆角右箭头 3"/>
          <p:cNvSpPr/>
          <p:nvPr/>
        </p:nvSpPr>
        <p:spPr>
          <a:xfrm rot="5400000" flipH="1">
            <a:off x="1805879" y="1162190"/>
            <a:ext cx="1269332" cy="3444759"/>
          </a:xfrm>
          <a:prstGeom prst="bentArrow">
            <a:avLst>
              <a:gd name="adj1" fmla="val 13626"/>
              <a:gd name="adj2" fmla="val 15863"/>
              <a:gd name="adj3" fmla="val 19224"/>
              <a:gd name="adj4" fmla="val 2668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9" name="组合 18"/>
          <p:cNvGrpSpPr/>
          <p:nvPr/>
        </p:nvGrpSpPr>
        <p:grpSpPr>
          <a:xfrm>
            <a:off x="3012831" y="2560569"/>
            <a:ext cx="648000" cy="648000"/>
            <a:chOff x="769156" y="1878864"/>
            <a:chExt cx="648000" cy="648000"/>
          </a:xfrm>
        </p:grpSpPr>
        <p:sp>
          <p:nvSpPr>
            <p:cNvPr id="20" name="椭圆 19"/>
            <p:cNvSpPr/>
            <p:nvPr/>
          </p:nvSpPr>
          <p:spPr>
            <a:xfrm>
              <a:off x="769156" y="1878864"/>
              <a:ext cx="648000" cy="64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Freeform 70"/>
            <p:cNvSpPr>
              <a:spLocks noEditPoints="1"/>
            </p:cNvSpPr>
            <p:nvPr/>
          </p:nvSpPr>
          <p:spPr bwMode="auto">
            <a:xfrm>
              <a:off x="931231" y="2040939"/>
              <a:ext cx="323850" cy="323850"/>
            </a:xfrm>
            <a:custGeom>
              <a:avLst/>
              <a:gdLst>
                <a:gd name="T0" fmla="*/ 255 w 1019"/>
                <a:gd name="T1" fmla="*/ 21 h 1018"/>
                <a:gd name="T2" fmla="*/ 224 w 1019"/>
                <a:gd name="T3" fmla="*/ 748 h 1018"/>
                <a:gd name="T4" fmla="*/ 201 w 1019"/>
                <a:gd name="T5" fmla="*/ 763 h 1018"/>
                <a:gd name="T6" fmla="*/ 182 w 1019"/>
                <a:gd name="T7" fmla="*/ 264 h 1018"/>
                <a:gd name="T8" fmla="*/ 63 w 1019"/>
                <a:gd name="T9" fmla="*/ 260 h 1018"/>
                <a:gd name="T10" fmla="*/ 5 w 1019"/>
                <a:gd name="T11" fmla="*/ 320 h 1018"/>
                <a:gd name="T12" fmla="*/ 20 w 1019"/>
                <a:gd name="T13" fmla="*/ 934 h 1018"/>
                <a:gd name="T14" fmla="*/ 143 w 1019"/>
                <a:gd name="T15" fmla="*/ 1017 h 1018"/>
                <a:gd name="T16" fmla="*/ 907 w 1019"/>
                <a:gd name="T17" fmla="*/ 1011 h 1018"/>
                <a:gd name="T18" fmla="*/ 1011 w 1019"/>
                <a:gd name="T19" fmla="*/ 907 h 1018"/>
                <a:gd name="T20" fmla="*/ 1008 w 1019"/>
                <a:gd name="T21" fmla="*/ 48 h 1018"/>
                <a:gd name="T22" fmla="*/ 940 w 1019"/>
                <a:gd name="T23" fmla="*/ 1 h 1018"/>
                <a:gd name="T24" fmla="*/ 938 w 1019"/>
                <a:gd name="T25" fmla="*/ 913 h 1018"/>
                <a:gd name="T26" fmla="*/ 860 w 1019"/>
                <a:gd name="T27" fmla="*/ 955 h 1018"/>
                <a:gd name="T28" fmla="*/ 99 w 1019"/>
                <a:gd name="T29" fmla="*/ 932 h 1018"/>
                <a:gd name="T30" fmla="*/ 65 w 1019"/>
                <a:gd name="T31" fmla="*/ 346 h 1018"/>
                <a:gd name="T32" fmla="*/ 128 w 1019"/>
                <a:gd name="T33" fmla="*/ 319 h 1018"/>
                <a:gd name="T34" fmla="*/ 152 w 1019"/>
                <a:gd name="T35" fmla="*/ 804 h 1018"/>
                <a:gd name="T36" fmla="*/ 215 w 1019"/>
                <a:gd name="T37" fmla="*/ 827 h 1018"/>
                <a:gd name="T38" fmla="*/ 277 w 1019"/>
                <a:gd name="T39" fmla="*/ 785 h 1018"/>
                <a:gd name="T40" fmla="*/ 291 w 1019"/>
                <a:gd name="T41" fmla="*/ 76 h 1018"/>
                <a:gd name="T42" fmla="*/ 945 w 1019"/>
                <a:gd name="T43" fmla="*/ 69 h 1018"/>
                <a:gd name="T44" fmla="*/ 394 w 1019"/>
                <a:gd name="T45" fmla="*/ 443 h 1018"/>
                <a:gd name="T46" fmla="*/ 518 w 1019"/>
                <a:gd name="T47" fmla="*/ 436 h 1018"/>
                <a:gd name="T48" fmla="*/ 541 w 1019"/>
                <a:gd name="T49" fmla="*/ 445 h 1018"/>
                <a:gd name="T50" fmla="*/ 555 w 1019"/>
                <a:gd name="T51" fmla="*/ 442 h 1018"/>
                <a:gd name="T52" fmla="*/ 571 w 1019"/>
                <a:gd name="T53" fmla="*/ 424 h 1018"/>
                <a:gd name="T54" fmla="*/ 559 w 1019"/>
                <a:gd name="T55" fmla="*/ 133 h 1018"/>
                <a:gd name="T56" fmla="*/ 512 w 1019"/>
                <a:gd name="T57" fmla="*/ 147 h 1018"/>
                <a:gd name="T58" fmla="*/ 397 w 1019"/>
                <a:gd name="T59" fmla="*/ 132 h 1018"/>
                <a:gd name="T60" fmla="*/ 374 w 1019"/>
                <a:gd name="T61" fmla="*/ 130 h 1018"/>
                <a:gd name="T62" fmla="*/ 354 w 1019"/>
                <a:gd name="T63" fmla="*/ 145 h 1018"/>
                <a:gd name="T64" fmla="*/ 353 w 1019"/>
                <a:gd name="T65" fmla="*/ 426 h 1018"/>
                <a:gd name="T66" fmla="*/ 891 w 1019"/>
                <a:gd name="T67" fmla="*/ 668 h 1018"/>
                <a:gd name="T68" fmla="*/ 642 w 1019"/>
                <a:gd name="T69" fmla="*/ 142 h 1018"/>
                <a:gd name="T70" fmla="*/ 656 w 1019"/>
                <a:gd name="T71" fmla="*/ 189 h 1018"/>
                <a:gd name="T72" fmla="*/ 889 w 1019"/>
                <a:gd name="T73" fmla="*/ 172 h 1018"/>
                <a:gd name="T74" fmla="*/ 866 w 1019"/>
                <a:gd name="T75" fmla="*/ 129 h 1018"/>
                <a:gd name="T76" fmla="*/ 642 w 1019"/>
                <a:gd name="T77" fmla="*/ 269 h 1018"/>
                <a:gd name="T78" fmla="*/ 656 w 1019"/>
                <a:gd name="T79" fmla="*/ 316 h 1018"/>
                <a:gd name="T80" fmla="*/ 889 w 1019"/>
                <a:gd name="T81" fmla="*/ 299 h 1018"/>
                <a:gd name="T82" fmla="*/ 866 w 1019"/>
                <a:gd name="T83" fmla="*/ 255 h 1018"/>
                <a:gd name="T84" fmla="*/ 642 w 1019"/>
                <a:gd name="T85" fmla="*/ 396 h 1018"/>
                <a:gd name="T86" fmla="*/ 656 w 1019"/>
                <a:gd name="T87" fmla="*/ 443 h 1018"/>
                <a:gd name="T88" fmla="*/ 889 w 1019"/>
                <a:gd name="T89" fmla="*/ 426 h 1018"/>
                <a:gd name="T90" fmla="*/ 866 w 1019"/>
                <a:gd name="T91" fmla="*/ 383 h 1018"/>
                <a:gd name="T92" fmla="*/ 356 w 1019"/>
                <a:gd name="T93" fmla="*/ 682 h 1018"/>
                <a:gd name="T94" fmla="*/ 369 w 1019"/>
                <a:gd name="T95" fmla="*/ 729 h 1018"/>
                <a:gd name="T96" fmla="*/ 570 w 1019"/>
                <a:gd name="T97" fmla="*/ 712 h 1018"/>
                <a:gd name="T98" fmla="*/ 548 w 1019"/>
                <a:gd name="T99" fmla="*/ 669 h 1018"/>
                <a:gd name="T100" fmla="*/ 356 w 1019"/>
                <a:gd name="T101" fmla="*/ 810 h 1018"/>
                <a:gd name="T102" fmla="*/ 369 w 1019"/>
                <a:gd name="T103" fmla="*/ 857 h 1018"/>
                <a:gd name="T104" fmla="*/ 570 w 1019"/>
                <a:gd name="T105" fmla="*/ 840 h 1018"/>
                <a:gd name="T106" fmla="*/ 548 w 1019"/>
                <a:gd name="T107" fmla="*/ 796 h 1018"/>
                <a:gd name="T108" fmla="*/ 356 w 1019"/>
                <a:gd name="T109" fmla="*/ 523 h 1018"/>
                <a:gd name="T110" fmla="*/ 364 w 1019"/>
                <a:gd name="T111" fmla="*/ 600 h 1018"/>
                <a:gd name="T112" fmla="*/ 886 w 1019"/>
                <a:gd name="T113" fmla="*/ 591 h 1018"/>
                <a:gd name="T114" fmla="*/ 877 w 1019"/>
                <a:gd name="T115" fmla="*/ 51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9" h="1018">
                  <a:moveTo>
                    <a:pt x="931" y="0"/>
                  </a:moveTo>
                  <a:lnTo>
                    <a:pt x="310" y="0"/>
                  </a:lnTo>
                  <a:lnTo>
                    <a:pt x="310" y="0"/>
                  </a:lnTo>
                  <a:lnTo>
                    <a:pt x="302" y="1"/>
                  </a:lnTo>
                  <a:lnTo>
                    <a:pt x="293" y="2"/>
                  </a:lnTo>
                  <a:lnTo>
                    <a:pt x="285" y="4"/>
                  </a:lnTo>
                  <a:lnTo>
                    <a:pt x="277" y="7"/>
                  </a:lnTo>
                  <a:lnTo>
                    <a:pt x="269" y="12"/>
                  </a:lnTo>
                  <a:lnTo>
                    <a:pt x="262" y="16"/>
                  </a:lnTo>
                  <a:lnTo>
                    <a:pt x="255" y="21"/>
                  </a:lnTo>
                  <a:lnTo>
                    <a:pt x="249" y="27"/>
                  </a:lnTo>
                  <a:lnTo>
                    <a:pt x="243" y="34"/>
                  </a:lnTo>
                  <a:lnTo>
                    <a:pt x="239" y="41"/>
                  </a:lnTo>
                  <a:lnTo>
                    <a:pt x="234" y="48"/>
                  </a:lnTo>
                  <a:lnTo>
                    <a:pt x="230" y="57"/>
                  </a:lnTo>
                  <a:lnTo>
                    <a:pt x="227" y="64"/>
                  </a:lnTo>
                  <a:lnTo>
                    <a:pt x="225" y="74"/>
                  </a:lnTo>
                  <a:lnTo>
                    <a:pt x="224" y="83"/>
                  </a:lnTo>
                  <a:lnTo>
                    <a:pt x="224" y="92"/>
                  </a:lnTo>
                  <a:lnTo>
                    <a:pt x="224" y="748"/>
                  </a:lnTo>
                  <a:lnTo>
                    <a:pt x="224" y="748"/>
                  </a:lnTo>
                  <a:lnTo>
                    <a:pt x="222" y="751"/>
                  </a:lnTo>
                  <a:lnTo>
                    <a:pt x="222" y="754"/>
                  </a:lnTo>
                  <a:lnTo>
                    <a:pt x="218" y="760"/>
                  </a:lnTo>
                  <a:lnTo>
                    <a:pt x="214" y="763"/>
                  </a:lnTo>
                  <a:lnTo>
                    <a:pt x="211" y="764"/>
                  </a:lnTo>
                  <a:lnTo>
                    <a:pt x="207" y="764"/>
                  </a:lnTo>
                  <a:lnTo>
                    <a:pt x="207" y="764"/>
                  </a:lnTo>
                  <a:lnTo>
                    <a:pt x="204" y="764"/>
                  </a:lnTo>
                  <a:lnTo>
                    <a:pt x="201" y="763"/>
                  </a:lnTo>
                  <a:lnTo>
                    <a:pt x="196" y="760"/>
                  </a:lnTo>
                  <a:lnTo>
                    <a:pt x="192" y="754"/>
                  </a:lnTo>
                  <a:lnTo>
                    <a:pt x="191" y="751"/>
                  </a:lnTo>
                  <a:lnTo>
                    <a:pt x="191" y="748"/>
                  </a:lnTo>
                  <a:lnTo>
                    <a:pt x="191" y="286"/>
                  </a:lnTo>
                  <a:lnTo>
                    <a:pt x="191" y="286"/>
                  </a:lnTo>
                  <a:lnTo>
                    <a:pt x="190" y="280"/>
                  </a:lnTo>
                  <a:lnTo>
                    <a:pt x="189" y="275"/>
                  </a:lnTo>
                  <a:lnTo>
                    <a:pt x="186" y="268"/>
                  </a:lnTo>
                  <a:lnTo>
                    <a:pt x="182" y="264"/>
                  </a:lnTo>
                  <a:lnTo>
                    <a:pt x="177" y="260"/>
                  </a:lnTo>
                  <a:lnTo>
                    <a:pt x="172" y="257"/>
                  </a:lnTo>
                  <a:lnTo>
                    <a:pt x="166" y="255"/>
                  </a:lnTo>
                  <a:lnTo>
                    <a:pt x="159" y="255"/>
                  </a:lnTo>
                  <a:lnTo>
                    <a:pt x="159" y="255"/>
                  </a:lnTo>
                  <a:lnTo>
                    <a:pt x="88" y="255"/>
                  </a:lnTo>
                  <a:lnTo>
                    <a:pt x="88" y="255"/>
                  </a:lnTo>
                  <a:lnTo>
                    <a:pt x="79" y="255"/>
                  </a:lnTo>
                  <a:lnTo>
                    <a:pt x="70" y="256"/>
                  </a:lnTo>
                  <a:lnTo>
                    <a:pt x="63" y="260"/>
                  </a:lnTo>
                  <a:lnTo>
                    <a:pt x="54" y="262"/>
                  </a:lnTo>
                  <a:lnTo>
                    <a:pt x="47" y="266"/>
                  </a:lnTo>
                  <a:lnTo>
                    <a:pt x="39" y="270"/>
                  </a:lnTo>
                  <a:lnTo>
                    <a:pt x="33" y="276"/>
                  </a:lnTo>
                  <a:lnTo>
                    <a:pt x="26" y="282"/>
                  </a:lnTo>
                  <a:lnTo>
                    <a:pt x="21" y="289"/>
                  </a:lnTo>
                  <a:lnTo>
                    <a:pt x="15" y="295"/>
                  </a:lnTo>
                  <a:lnTo>
                    <a:pt x="11" y="302"/>
                  </a:lnTo>
                  <a:lnTo>
                    <a:pt x="8" y="311"/>
                  </a:lnTo>
                  <a:lnTo>
                    <a:pt x="5" y="320"/>
                  </a:lnTo>
                  <a:lnTo>
                    <a:pt x="3" y="328"/>
                  </a:lnTo>
                  <a:lnTo>
                    <a:pt x="1" y="337"/>
                  </a:lnTo>
                  <a:lnTo>
                    <a:pt x="0" y="346"/>
                  </a:lnTo>
                  <a:lnTo>
                    <a:pt x="0" y="859"/>
                  </a:lnTo>
                  <a:lnTo>
                    <a:pt x="0" y="859"/>
                  </a:lnTo>
                  <a:lnTo>
                    <a:pt x="1" y="875"/>
                  </a:lnTo>
                  <a:lnTo>
                    <a:pt x="4" y="891"/>
                  </a:lnTo>
                  <a:lnTo>
                    <a:pt x="8" y="907"/>
                  </a:lnTo>
                  <a:lnTo>
                    <a:pt x="13" y="920"/>
                  </a:lnTo>
                  <a:lnTo>
                    <a:pt x="20" y="934"/>
                  </a:lnTo>
                  <a:lnTo>
                    <a:pt x="28" y="948"/>
                  </a:lnTo>
                  <a:lnTo>
                    <a:pt x="37" y="960"/>
                  </a:lnTo>
                  <a:lnTo>
                    <a:pt x="48" y="972"/>
                  </a:lnTo>
                  <a:lnTo>
                    <a:pt x="58" y="982"/>
                  </a:lnTo>
                  <a:lnTo>
                    <a:pt x="71" y="991"/>
                  </a:lnTo>
                  <a:lnTo>
                    <a:pt x="84" y="999"/>
                  </a:lnTo>
                  <a:lnTo>
                    <a:pt x="98" y="1005"/>
                  </a:lnTo>
                  <a:lnTo>
                    <a:pt x="112" y="1011"/>
                  </a:lnTo>
                  <a:lnTo>
                    <a:pt x="128" y="1015"/>
                  </a:lnTo>
                  <a:lnTo>
                    <a:pt x="143" y="1017"/>
                  </a:lnTo>
                  <a:lnTo>
                    <a:pt x="159" y="1018"/>
                  </a:lnTo>
                  <a:lnTo>
                    <a:pt x="159" y="1017"/>
                  </a:lnTo>
                  <a:lnTo>
                    <a:pt x="159" y="1017"/>
                  </a:lnTo>
                  <a:lnTo>
                    <a:pt x="174" y="1018"/>
                  </a:lnTo>
                  <a:lnTo>
                    <a:pt x="189" y="1018"/>
                  </a:lnTo>
                  <a:lnTo>
                    <a:pt x="860" y="1018"/>
                  </a:lnTo>
                  <a:lnTo>
                    <a:pt x="860" y="1018"/>
                  </a:lnTo>
                  <a:lnTo>
                    <a:pt x="876" y="1017"/>
                  </a:lnTo>
                  <a:lnTo>
                    <a:pt x="891" y="1015"/>
                  </a:lnTo>
                  <a:lnTo>
                    <a:pt x="907" y="1011"/>
                  </a:lnTo>
                  <a:lnTo>
                    <a:pt x="921" y="1005"/>
                  </a:lnTo>
                  <a:lnTo>
                    <a:pt x="935" y="999"/>
                  </a:lnTo>
                  <a:lnTo>
                    <a:pt x="948" y="991"/>
                  </a:lnTo>
                  <a:lnTo>
                    <a:pt x="961" y="982"/>
                  </a:lnTo>
                  <a:lnTo>
                    <a:pt x="971" y="972"/>
                  </a:lnTo>
                  <a:lnTo>
                    <a:pt x="982" y="960"/>
                  </a:lnTo>
                  <a:lnTo>
                    <a:pt x="991" y="948"/>
                  </a:lnTo>
                  <a:lnTo>
                    <a:pt x="999" y="934"/>
                  </a:lnTo>
                  <a:lnTo>
                    <a:pt x="1006" y="920"/>
                  </a:lnTo>
                  <a:lnTo>
                    <a:pt x="1011" y="907"/>
                  </a:lnTo>
                  <a:lnTo>
                    <a:pt x="1015" y="891"/>
                  </a:lnTo>
                  <a:lnTo>
                    <a:pt x="1018" y="875"/>
                  </a:lnTo>
                  <a:lnTo>
                    <a:pt x="1019" y="859"/>
                  </a:lnTo>
                  <a:lnTo>
                    <a:pt x="1019" y="92"/>
                  </a:lnTo>
                  <a:lnTo>
                    <a:pt x="1019" y="92"/>
                  </a:lnTo>
                  <a:lnTo>
                    <a:pt x="1018" y="83"/>
                  </a:lnTo>
                  <a:lnTo>
                    <a:pt x="1016" y="74"/>
                  </a:lnTo>
                  <a:lnTo>
                    <a:pt x="1014" y="64"/>
                  </a:lnTo>
                  <a:lnTo>
                    <a:pt x="1011" y="57"/>
                  </a:lnTo>
                  <a:lnTo>
                    <a:pt x="1008" y="48"/>
                  </a:lnTo>
                  <a:lnTo>
                    <a:pt x="1004" y="41"/>
                  </a:lnTo>
                  <a:lnTo>
                    <a:pt x="998" y="34"/>
                  </a:lnTo>
                  <a:lnTo>
                    <a:pt x="993" y="27"/>
                  </a:lnTo>
                  <a:lnTo>
                    <a:pt x="986" y="21"/>
                  </a:lnTo>
                  <a:lnTo>
                    <a:pt x="980" y="16"/>
                  </a:lnTo>
                  <a:lnTo>
                    <a:pt x="972" y="12"/>
                  </a:lnTo>
                  <a:lnTo>
                    <a:pt x="965" y="7"/>
                  </a:lnTo>
                  <a:lnTo>
                    <a:pt x="956" y="4"/>
                  </a:lnTo>
                  <a:lnTo>
                    <a:pt x="949" y="2"/>
                  </a:lnTo>
                  <a:lnTo>
                    <a:pt x="940" y="1"/>
                  </a:lnTo>
                  <a:lnTo>
                    <a:pt x="931" y="0"/>
                  </a:lnTo>
                  <a:lnTo>
                    <a:pt x="931" y="0"/>
                  </a:lnTo>
                  <a:close/>
                  <a:moveTo>
                    <a:pt x="955" y="859"/>
                  </a:moveTo>
                  <a:lnTo>
                    <a:pt x="955" y="859"/>
                  </a:lnTo>
                  <a:lnTo>
                    <a:pt x="954" y="869"/>
                  </a:lnTo>
                  <a:lnTo>
                    <a:pt x="953" y="879"/>
                  </a:lnTo>
                  <a:lnTo>
                    <a:pt x="951" y="887"/>
                  </a:lnTo>
                  <a:lnTo>
                    <a:pt x="948" y="896"/>
                  </a:lnTo>
                  <a:lnTo>
                    <a:pt x="944" y="904"/>
                  </a:lnTo>
                  <a:lnTo>
                    <a:pt x="938" y="913"/>
                  </a:lnTo>
                  <a:lnTo>
                    <a:pt x="933" y="919"/>
                  </a:lnTo>
                  <a:lnTo>
                    <a:pt x="926" y="927"/>
                  </a:lnTo>
                  <a:lnTo>
                    <a:pt x="920" y="932"/>
                  </a:lnTo>
                  <a:lnTo>
                    <a:pt x="912" y="939"/>
                  </a:lnTo>
                  <a:lnTo>
                    <a:pt x="905" y="943"/>
                  </a:lnTo>
                  <a:lnTo>
                    <a:pt x="896" y="947"/>
                  </a:lnTo>
                  <a:lnTo>
                    <a:pt x="888" y="951"/>
                  </a:lnTo>
                  <a:lnTo>
                    <a:pt x="878" y="953"/>
                  </a:lnTo>
                  <a:lnTo>
                    <a:pt x="869" y="954"/>
                  </a:lnTo>
                  <a:lnTo>
                    <a:pt x="860" y="955"/>
                  </a:lnTo>
                  <a:lnTo>
                    <a:pt x="860" y="955"/>
                  </a:lnTo>
                  <a:lnTo>
                    <a:pt x="159" y="955"/>
                  </a:lnTo>
                  <a:lnTo>
                    <a:pt x="159" y="955"/>
                  </a:lnTo>
                  <a:lnTo>
                    <a:pt x="150" y="954"/>
                  </a:lnTo>
                  <a:lnTo>
                    <a:pt x="141" y="953"/>
                  </a:lnTo>
                  <a:lnTo>
                    <a:pt x="131" y="951"/>
                  </a:lnTo>
                  <a:lnTo>
                    <a:pt x="123" y="947"/>
                  </a:lnTo>
                  <a:lnTo>
                    <a:pt x="114" y="943"/>
                  </a:lnTo>
                  <a:lnTo>
                    <a:pt x="107" y="939"/>
                  </a:lnTo>
                  <a:lnTo>
                    <a:pt x="99" y="932"/>
                  </a:lnTo>
                  <a:lnTo>
                    <a:pt x="93" y="927"/>
                  </a:lnTo>
                  <a:lnTo>
                    <a:pt x="86" y="919"/>
                  </a:lnTo>
                  <a:lnTo>
                    <a:pt x="81" y="913"/>
                  </a:lnTo>
                  <a:lnTo>
                    <a:pt x="75" y="904"/>
                  </a:lnTo>
                  <a:lnTo>
                    <a:pt x="72" y="896"/>
                  </a:lnTo>
                  <a:lnTo>
                    <a:pt x="69" y="887"/>
                  </a:lnTo>
                  <a:lnTo>
                    <a:pt x="66" y="879"/>
                  </a:lnTo>
                  <a:lnTo>
                    <a:pt x="65" y="869"/>
                  </a:lnTo>
                  <a:lnTo>
                    <a:pt x="65" y="859"/>
                  </a:lnTo>
                  <a:lnTo>
                    <a:pt x="65" y="346"/>
                  </a:lnTo>
                  <a:lnTo>
                    <a:pt x="65" y="346"/>
                  </a:lnTo>
                  <a:lnTo>
                    <a:pt x="65" y="341"/>
                  </a:lnTo>
                  <a:lnTo>
                    <a:pt x="66" y="336"/>
                  </a:lnTo>
                  <a:lnTo>
                    <a:pt x="68" y="330"/>
                  </a:lnTo>
                  <a:lnTo>
                    <a:pt x="71" y="327"/>
                  </a:lnTo>
                  <a:lnTo>
                    <a:pt x="74" y="323"/>
                  </a:lnTo>
                  <a:lnTo>
                    <a:pt x="79" y="321"/>
                  </a:lnTo>
                  <a:lnTo>
                    <a:pt x="83" y="320"/>
                  </a:lnTo>
                  <a:lnTo>
                    <a:pt x="88" y="319"/>
                  </a:lnTo>
                  <a:lnTo>
                    <a:pt x="128" y="319"/>
                  </a:lnTo>
                  <a:lnTo>
                    <a:pt x="128" y="748"/>
                  </a:lnTo>
                  <a:lnTo>
                    <a:pt x="128" y="748"/>
                  </a:lnTo>
                  <a:lnTo>
                    <a:pt x="128" y="756"/>
                  </a:lnTo>
                  <a:lnTo>
                    <a:pt x="129" y="764"/>
                  </a:lnTo>
                  <a:lnTo>
                    <a:pt x="131" y="771"/>
                  </a:lnTo>
                  <a:lnTo>
                    <a:pt x="135" y="779"/>
                  </a:lnTo>
                  <a:lnTo>
                    <a:pt x="138" y="785"/>
                  </a:lnTo>
                  <a:lnTo>
                    <a:pt x="141" y="792"/>
                  </a:lnTo>
                  <a:lnTo>
                    <a:pt x="146" y="798"/>
                  </a:lnTo>
                  <a:lnTo>
                    <a:pt x="152" y="804"/>
                  </a:lnTo>
                  <a:lnTo>
                    <a:pt x="157" y="809"/>
                  </a:lnTo>
                  <a:lnTo>
                    <a:pt x="162" y="814"/>
                  </a:lnTo>
                  <a:lnTo>
                    <a:pt x="170" y="817"/>
                  </a:lnTo>
                  <a:lnTo>
                    <a:pt x="176" y="821"/>
                  </a:lnTo>
                  <a:lnTo>
                    <a:pt x="184" y="824"/>
                  </a:lnTo>
                  <a:lnTo>
                    <a:pt x="191" y="826"/>
                  </a:lnTo>
                  <a:lnTo>
                    <a:pt x="199" y="827"/>
                  </a:lnTo>
                  <a:lnTo>
                    <a:pt x="207" y="827"/>
                  </a:lnTo>
                  <a:lnTo>
                    <a:pt x="207" y="827"/>
                  </a:lnTo>
                  <a:lnTo>
                    <a:pt x="215" y="827"/>
                  </a:lnTo>
                  <a:lnTo>
                    <a:pt x="224" y="826"/>
                  </a:lnTo>
                  <a:lnTo>
                    <a:pt x="231" y="824"/>
                  </a:lnTo>
                  <a:lnTo>
                    <a:pt x="239" y="821"/>
                  </a:lnTo>
                  <a:lnTo>
                    <a:pt x="245" y="817"/>
                  </a:lnTo>
                  <a:lnTo>
                    <a:pt x="251" y="814"/>
                  </a:lnTo>
                  <a:lnTo>
                    <a:pt x="258" y="809"/>
                  </a:lnTo>
                  <a:lnTo>
                    <a:pt x="263" y="804"/>
                  </a:lnTo>
                  <a:lnTo>
                    <a:pt x="269" y="798"/>
                  </a:lnTo>
                  <a:lnTo>
                    <a:pt x="273" y="792"/>
                  </a:lnTo>
                  <a:lnTo>
                    <a:pt x="277" y="785"/>
                  </a:lnTo>
                  <a:lnTo>
                    <a:pt x="280" y="779"/>
                  </a:lnTo>
                  <a:lnTo>
                    <a:pt x="284" y="771"/>
                  </a:lnTo>
                  <a:lnTo>
                    <a:pt x="286" y="764"/>
                  </a:lnTo>
                  <a:lnTo>
                    <a:pt x="287" y="756"/>
                  </a:lnTo>
                  <a:lnTo>
                    <a:pt x="287" y="748"/>
                  </a:lnTo>
                  <a:lnTo>
                    <a:pt x="287" y="92"/>
                  </a:lnTo>
                  <a:lnTo>
                    <a:pt x="287" y="92"/>
                  </a:lnTo>
                  <a:lnTo>
                    <a:pt x="287" y="86"/>
                  </a:lnTo>
                  <a:lnTo>
                    <a:pt x="289" y="81"/>
                  </a:lnTo>
                  <a:lnTo>
                    <a:pt x="291" y="76"/>
                  </a:lnTo>
                  <a:lnTo>
                    <a:pt x="294" y="72"/>
                  </a:lnTo>
                  <a:lnTo>
                    <a:pt x="298" y="69"/>
                  </a:lnTo>
                  <a:lnTo>
                    <a:pt x="302" y="66"/>
                  </a:lnTo>
                  <a:lnTo>
                    <a:pt x="306" y="64"/>
                  </a:lnTo>
                  <a:lnTo>
                    <a:pt x="310" y="64"/>
                  </a:lnTo>
                  <a:lnTo>
                    <a:pt x="931" y="64"/>
                  </a:lnTo>
                  <a:lnTo>
                    <a:pt x="931" y="64"/>
                  </a:lnTo>
                  <a:lnTo>
                    <a:pt x="936" y="64"/>
                  </a:lnTo>
                  <a:lnTo>
                    <a:pt x="940" y="66"/>
                  </a:lnTo>
                  <a:lnTo>
                    <a:pt x="945" y="69"/>
                  </a:lnTo>
                  <a:lnTo>
                    <a:pt x="948" y="72"/>
                  </a:lnTo>
                  <a:lnTo>
                    <a:pt x="951" y="76"/>
                  </a:lnTo>
                  <a:lnTo>
                    <a:pt x="953" y="81"/>
                  </a:lnTo>
                  <a:lnTo>
                    <a:pt x="954" y="86"/>
                  </a:lnTo>
                  <a:lnTo>
                    <a:pt x="955" y="92"/>
                  </a:lnTo>
                  <a:lnTo>
                    <a:pt x="955" y="859"/>
                  </a:lnTo>
                  <a:close/>
                  <a:moveTo>
                    <a:pt x="382" y="445"/>
                  </a:moveTo>
                  <a:lnTo>
                    <a:pt x="382" y="445"/>
                  </a:lnTo>
                  <a:lnTo>
                    <a:pt x="389" y="445"/>
                  </a:lnTo>
                  <a:lnTo>
                    <a:pt x="394" y="443"/>
                  </a:lnTo>
                  <a:lnTo>
                    <a:pt x="401" y="440"/>
                  </a:lnTo>
                  <a:lnTo>
                    <a:pt x="405" y="437"/>
                  </a:lnTo>
                  <a:lnTo>
                    <a:pt x="409" y="431"/>
                  </a:lnTo>
                  <a:lnTo>
                    <a:pt x="411" y="426"/>
                  </a:lnTo>
                  <a:lnTo>
                    <a:pt x="413" y="420"/>
                  </a:lnTo>
                  <a:lnTo>
                    <a:pt x="415" y="414"/>
                  </a:lnTo>
                  <a:lnTo>
                    <a:pt x="415" y="270"/>
                  </a:lnTo>
                  <a:lnTo>
                    <a:pt x="514" y="431"/>
                  </a:lnTo>
                  <a:lnTo>
                    <a:pt x="514" y="431"/>
                  </a:lnTo>
                  <a:lnTo>
                    <a:pt x="518" y="436"/>
                  </a:lnTo>
                  <a:lnTo>
                    <a:pt x="518" y="436"/>
                  </a:lnTo>
                  <a:lnTo>
                    <a:pt x="520" y="437"/>
                  </a:lnTo>
                  <a:lnTo>
                    <a:pt x="520" y="437"/>
                  </a:lnTo>
                  <a:lnTo>
                    <a:pt x="523" y="440"/>
                  </a:lnTo>
                  <a:lnTo>
                    <a:pt x="528" y="443"/>
                  </a:lnTo>
                  <a:lnTo>
                    <a:pt x="528" y="443"/>
                  </a:lnTo>
                  <a:lnTo>
                    <a:pt x="530" y="443"/>
                  </a:lnTo>
                  <a:lnTo>
                    <a:pt x="530" y="443"/>
                  </a:lnTo>
                  <a:lnTo>
                    <a:pt x="536" y="445"/>
                  </a:lnTo>
                  <a:lnTo>
                    <a:pt x="541" y="445"/>
                  </a:lnTo>
                  <a:lnTo>
                    <a:pt x="541" y="445"/>
                  </a:lnTo>
                  <a:lnTo>
                    <a:pt x="541" y="445"/>
                  </a:lnTo>
                  <a:lnTo>
                    <a:pt x="541" y="445"/>
                  </a:lnTo>
                  <a:lnTo>
                    <a:pt x="541" y="445"/>
                  </a:lnTo>
                  <a:lnTo>
                    <a:pt x="541" y="445"/>
                  </a:lnTo>
                  <a:lnTo>
                    <a:pt x="547" y="445"/>
                  </a:lnTo>
                  <a:lnTo>
                    <a:pt x="552" y="443"/>
                  </a:lnTo>
                  <a:lnTo>
                    <a:pt x="552" y="443"/>
                  </a:lnTo>
                  <a:lnTo>
                    <a:pt x="555" y="442"/>
                  </a:lnTo>
                  <a:lnTo>
                    <a:pt x="555" y="442"/>
                  </a:lnTo>
                  <a:lnTo>
                    <a:pt x="558" y="441"/>
                  </a:lnTo>
                  <a:lnTo>
                    <a:pt x="558" y="441"/>
                  </a:lnTo>
                  <a:lnTo>
                    <a:pt x="560" y="439"/>
                  </a:lnTo>
                  <a:lnTo>
                    <a:pt x="560" y="439"/>
                  </a:lnTo>
                  <a:lnTo>
                    <a:pt x="566" y="434"/>
                  </a:lnTo>
                  <a:lnTo>
                    <a:pt x="566" y="434"/>
                  </a:lnTo>
                  <a:lnTo>
                    <a:pt x="569" y="429"/>
                  </a:lnTo>
                  <a:lnTo>
                    <a:pt x="569" y="429"/>
                  </a:lnTo>
                  <a:lnTo>
                    <a:pt x="571" y="424"/>
                  </a:lnTo>
                  <a:lnTo>
                    <a:pt x="571" y="424"/>
                  </a:lnTo>
                  <a:lnTo>
                    <a:pt x="572" y="417"/>
                  </a:lnTo>
                  <a:lnTo>
                    <a:pt x="572" y="417"/>
                  </a:lnTo>
                  <a:lnTo>
                    <a:pt x="573" y="414"/>
                  </a:lnTo>
                  <a:lnTo>
                    <a:pt x="573" y="160"/>
                  </a:lnTo>
                  <a:lnTo>
                    <a:pt x="573" y="160"/>
                  </a:lnTo>
                  <a:lnTo>
                    <a:pt x="572" y="153"/>
                  </a:lnTo>
                  <a:lnTo>
                    <a:pt x="570" y="147"/>
                  </a:lnTo>
                  <a:lnTo>
                    <a:pt x="568" y="142"/>
                  </a:lnTo>
                  <a:lnTo>
                    <a:pt x="564" y="137"/>
                  </a:lnTo>
                  <a:lnTo>
                    <a:pt x="559" y="133"/>
                  </a:lnTo>
                  <a:lnTo>
                    <a:pt x="554" y="130"/>
                  </a:lnTo>
                  <a:lnTo>
                    <a:pt x="548" y="129"/>
                  </a:lnTo>
                  <a:lnTo>
                    <a:pt x="541" y="128"/>
                  </a:lnTo>
                  <a:lnTo>
                    <a:pt x="541" y="128"/>
                  </a:lnTo>
                  <a:lnTo>
                    <a:pt x="535" y="129"/>
                  </a:lnTo>
                  <a:lnTo>
                    <a:pt x="529" y="130"/>
                  </a:lnTo>
                  <a:lnTo>
                    <a:pt x="524" y="133"/>
                  </a:lnTo>
                  <a:lnTo>
                    <a:pt x="519" y="137"/>
                  </a:lnTo>
                  <a:lnTo>
                    <a:pt x="515" y="142"/>
                  </a:lnTo>
                  <a:lnTo>
                    <a:pt x="512" y="147"/>
                  </a:lnTo>
                  <a:lnTo>
                    <a:pt x="510" y="153"/>
                  </a:lnTo>
                  <a:lnTo>
                    <a:pt x="510" y="160"/>
                  </a:lnTo>
                  <a:lnTo>
                    <a:pt x="510" y="304"/>
                  </a:lnTo>
                  <a:lnTo>
                    <a:pt x="409" y="143"/>
                  </a:lnTo>
                  <a:lnTo>
                    <a:pt x="409" y="143"/>
                  </a:lnTo>
                  <a:lnTo>
                    <a:pt x="407" y="140"/>
                  </a:lnTo>
                  <a:lnTo>
                    <a:pt x="407" y="140"/>
                  </a:lnTo>
                  <a:lnTo>
                    <a:pt x="403" y="135"/>
                  </a:lnTo>
                  <a:lnTo>
                    <a:pt x="403" y="135"/>
                  </a:lnTo>
                  <a:lnTo>
                    <a:pt x="397" y="132"/>
                  </a:lnTo>
                  <a:lnTo>
                    <a:pt x="397" y="132"/>
                  </a:lnTo>
                  <a:lnTo>
                    <a:pt x="392" y="130"/>
                  </a:lnTo>
                  <a:lnTo>
                    <a:pt x="392" y="130"/>
                  </a:lnTo>
                  <a:lnTo>
                    <a:pt x="386" y="129"/>
                  </a:lnTo>
                  <a:lnTo>
                    <a:pt x="386" y="129"/>
                  </a:lnTo>
                  <a:lnTo>
                    <a:pt x="382" y="128"/>
                  </a:lnTo>
                  <a:lnTo>
                    <a:pt x="382" y="128"/>
                  </a:lnTo>
                  <a:lnTo>
                    <a:pt x="380" y="129"/>
                  </a:lnTo>
                  <a:lnTo>
                    <a:pt x="380" y="129"/>
                  </a:lnTo>
                  <a:lnTo>
                    <a:pt x="374" y="130"/>
                  </a:lnTo>
                  <a:lnTo>
                    <a:pt x="374" y="130"/>
                  </a:lnTo>
                  <a:lnTo>
                    <a:pt x="367" y="132"/>
                  </a:lnTo>
                  <a:lnTo>
                    <a:pt x="367" y="132"/>
                  </a:lnTo>
                  <a:lnTo>
                    <a:pt x="365" y="133"/>
                  </a:lnTo>
                  <a:lnTo>
                    <a:pt x="365" y="133"/>
                  </a:lnTo>
                  <a:lnTo>
                    <a:pt x="363" y="135"/>
                  </a:lnTo>
                  <a:lnTo>
                    <a:pt x="363" y="135"/>
                  </a:lnTo>
                  <a:lnTo>
                    <a:pt x="359" y="139"/>
                  </a:lnTo>
                  <a:lnTo>
                    <a:pt x="359" y="139"/>
                  </a:lnTo>
                  <a:lnTo>
                    <a:pt x="354" y="145"/>
                  </a:lnTo>
                  <a:lnTo>
                    <a:pt x="354" y="145"/>
                  </a:lnTo>
                  <a:lnTo>
                    <a:pt x="352" y="150"/>
                  </a:lnTo>
                  <a:lnTo>
                    <a:pt x="352" y="150"/>
                  </a:lnTo>
                  <a:lnTo>
                    <a:pt x="351" y="157"/>
                  </a:lnTo>
                  <a:lnTo>
                    <a:pt x="351" y="157"/>
                  </a:lnTo>
                  <a:lnTo>
                    <a:pt x="350" y="160"/>
                  </a:lnTo>
                  <a:lnTo>
                    <a:pt x="350" y="414"/>
                  </a:lnTo>
                  <a:lnTo>
                    <a:pt x="350" y="414"/>
                  </a:lnTo>
                  <a:lnTo>
                    <a:pt x="351" y="420"/>
                  </a:lnTo>
                  <a:lnTo>
                    <a:pt x="353" y="426"/>
                  </a:lnTo>
                  <a:lnTo>
                    <a:pt x="356" y="431"/>
                  </a:lnTo>
                  <a:lnTo>
                    <a:pt x="360" y="437"/>
                  </a:lnTo>
                  <a:lnTo>
                    <a:pt x="364" y="440"/>
                  </a:lnTo>
                  <a:lnTo>
                    <a:pt x="369" y="443"/>
                  </a:lnTo>
                  <a:lnTo>
                    <a:pt x="376" y="445"/>
                  </a:lnTo>
                  <a:lnTo>
                    <a:pt x="382" y="445"/>
                  </a:lnTo>
                  <a:lnTo>
                    <a:pt x="382" y="445"/>
                  </a:lnTo>
                  <a:close/>
                  <a:moveTo>
                    <a:pt x="637" y="859"/>
                  </a:moveTo>
                  <a:lnTo>
                    <a:pt x="891" y="859"/>
                  </a:lnTo>
                  <a:lnTo>
                    <a:pt x="891" y="668"/>
                  </a:lnTo>
                  <a:lnTo>
                    <a:pt x="637" y="668"/>
                  </a:lnTo>
                  <a:lnTo>
                    <a:pt x="637" y="859"/>
                  </a:lnTo>
                  <a:close/>
                  <a:moveTo>
                    <a:pt x="860" y="128"/>
                  </a:moveTo>
                  <a:lnTo>
                    <a:pt x="669" y="128"/>
                  </a:lnTo>
                  <a:lnTo>
                    <a:pt x="669" y="128"/>
                  </a:lnTo>
                  <a:lnTo>
                    <a:pt x="662" y="129"/>
                  </a:lnTo>
                  <a:lnTo>
                    <a:pt x="656" y="130"/>
                  </a:lnTo>
                  <a:lnTo>
                    <a:pt x="651" y="133"/>
                  </a:lnTo>
                  <a:lnTo>
                    <a:pt x="646" y="137"/>
                  </a:lnTo>
                  <a:lnTo>
                    <a:pt x="642" y="142"/>
                  </a:lnTo>
                  <a:lnTo>
                    <a:pt x="639" y="147"/>
                  </a:lnTo>
                  <a:lnTo>
                    <a:pt x="638" y="153"/>
                  </a:lnTo>
                  <a:lnTo>
                    <a:pt x="637" y="160"/>
                  </a:lnTo>
                  <a:lnTo>
                    <a:pt x="637" y="160"/>
                  </a:lnTo>
                  <a:lnTo>
                    <a:pt x="638" y="166"/>
                  </a:lnTo>
                  <a:lnTo>
                    <a:pt x="639" y="172"/>
                  </a:lnTo>
                  <a:lnTo>
                    <a:pt x="642" y="177"/>
                  </a:lnTo>
                  <a:lnTo>
                    <a:pt x="646" y="182"/>
                  </a:lnTo>
                  <a:lnTo>
                    <a:pt x="651" y="186"/>
                  </a:lnTo>
                  <a:lnTo>
                    <a:pt x="656" y="189"/>
                  </a:lnTo>
                  <a:lnTo>
                    <a:pt x="662" y="191"/>
                  </a:lnTo>
                  <a:lnTo>
                    <a:pt x="669" y="191"/>
                  </a:lnTo>
                  <a:lnTo>
                    <a:pt x="860" y="191"/>
                  </a:lnTo>
                  <a:lnTo>
                    <a:pt x="860" y="191"/>
                  </a:lnTo>
                  <a:lnTo>
                    <a:pt x="866" y="191"/>
                  </a:lnTo>
                  <a:lnTo>
                    <a:pt x="872" y="189"/>
                  </a:lnTo>
                  <a:lnTo>
                    <a:pt x="877" y="186"/>
                  </a:lnTo>
                  <a:lnTo>
                    <a:pt x="882" y="182"/>
                  </a:lnTo>
                  <a:lnTo>
                    <a:pt x="886" y="177"/>
                  </a:lnTo>
                  <a:lnTo>
                    <a:pt x="889" y="172"/>
                  </a:lnTo>
                  <a:lnTo>
                    <a:pt x="891" y="166"/>
                  </a:lnTo>
                  <a:lnTo>
                    <a:pt x="891" y="160"/>
                  </a:lnTo>
                  <a:lnTo>
                    <a:pt x="891" y="160"/>
                  </a:lnTo>
                  <a:lnTo>
                    <a:pt x="891" y="153"/>
                  </a:lnTo>
                  <a:lnTo>
                    <a:pt x="889" y="147"/>
                  </a:lnTo>
                  <a:lnTo>
                    <a:pt x="886" y="142"/>
                  </a:lnTo>
                  <a:lnTo>
                    <a:pt x="882" y="137"/>
                  </a:lnTo>
                  <a:lnTo>
                    <a:pt x="877" y="133"/>
                  </a:lnTo>
                  <a:lnTo>
                    <a:pt x="872" y="130"/>
                  </a:lnTo>
                  <a:lnTo>
                    <a:pt x="866" y="129"/>
                  </a:lnTo>
                  <a:lnTo>
                    <a:pt x="860" y="128"/>
                  </a:lnTo>
                  <a:lnTo>
                    <a:pt x="860" y="128"/>
                  </a:lnTo>
                  <a:close/>
                  <a:moveTo>
                    <a:pt x="860" y="255"/>
                  </a:moveTo>
                  <a:lnTo>
                    <a:pt x="669" y="255"/>
                  </a:lnTo>
                  <a:lnTo>
                    <a:pt x="669" y="255"/>
                  </a:lnTo>
                  <a:lnTo>
                    <a:pt x="662" y="255"/>
                  </a:lnTo>
                  <a:lnTo>
                    <a:pt x="656" y="257"/>
                  </a:lnTo>
                  <a:lnTo>
                    <a:pt x="651" y="261"/>
                  </a:lnTo>
                  <a:lnTo>
                    <a:pt x="646" y="264"/>
                  </a:lnTo>
                  <a:lnTo>
                    <a:pt x="642" y="269"/>
                  </a:lnTo>
                  <a:lnTo>
                    <a:pt x="639" y="275"/>
                  </a:lnTo>
                  <a:lnTo>
                    <a:pt x="638" y="280"/>
                  </a:lnTo>
                  <a:lnTo>
                    <a:pt x="637" y="286"/>
                  </a:lnTo>
                  <a:lnTo>
                    <a:pt x="637" y="286"/>
                  </a:lnTo>
                  <a:lnTo>
                    <a:pt x="638" y="293"/>
                  </a:lnTo>
                  <a:lnTo>
                    <a:pt x="639" y="299"/>
                  </a:lnTo>
                  <a:lnTo>
                    <a:pt x="642" y="305"/>
                  </a:lnTo>
                  <a:lnTo>
                    <a:pt x="646" y="309"/>
                  </a:lnTo>
                  <a:lnTo>
                    <a:pt x="651" y="313"/>
                  </a:lnTo>
                  <a:lnTo>
                    <a:pt x="656" y="316"/>
                  </a:lnTo>
                  <a:lnTo>
                    <a:pt x="662" y="317"/>
                  </a:lnTo>
                  <a:lnTo>
                    <a:pt x="669" y="319"/>
                  </a:lnTo>
                  <a:lnTo>
                    <a:pt x="860" y="319"/>
                  </a:lnTo>
                  <a:lnTo>
                    <a:pt x="860" y="319"/>
                  </a:lnTo>
                  <a:lnTo>
                    <a:pt x="866" y="317"/>
                  </a:lnTo>
                  <a:lnTo>
                    <a:pt x="872" y="316"/>
                  </a:lnTo>
                  <a:lnTo>
                    <a:pt x="877" y="313"/>
                  </a:lnTo>
                  <a:lnTo>
                    <a:pt x="882" y="309"/>
                  </a:lnTo>
                  <a:lnTo>
                    <a:pt x="886" y="305"/>
                  </a:lnTo>
                  <a:lnTo>
                    <a:pt x="889" y="299"/>
                  </a:lnTo>
                  <a:lnTo>
                    <a:pt x="891" y="293"/>
                  </a:lnTo>
                  <a:lnTo>
                    <a:pt x="891" y="286"/>
                  </a:lnTo>
                  <a:lnTo>
                    <a:pt x="891" y="286"/>
                  </a:lnTo>
                  <a:lnTo>
                    <a:pt x="891" y="280"/>
                  </a:lnTo>
                  <a:lnTo>
                    <a:pt x="889" y="275"/>
                  </a:lnTo>
                  <a:lnTo>
                    <a:pt x="886" y="269"/>
                  </a:lnTo>
                  <a:lnTo>
                    <a:pt x="882" y="264"/>
                  </a:lnTo>
                  <a:lnTo>
                    <a:pt x="877" y="261"/>
                  </a:lnTo>
                  <a:lnTo>
                    <a:pt x="872" y="257"/>
                  </a:lnTo>
                  <a:lnTo>
                    <a:pt x="866" y="255"/>
                  </a:lnTo>
                  <a:lnTo>
                    <a:pt x="860" y="255"/>
                  </a:lnTo>
                  <a:lnTo>
                    <a:pt x="860" y="255"/>
                  </a:lnTo>
                  <a:close/>
                  <a:moveTo>
                    <a:pt x="860" y="382"/>
                  </a:moveTo>
                  <a:lnTo>
                    <a:pt x="669" y="382"/>
                  </a:lnTo>
                  <a:lnTo>
                    <a:pt x="669" y="382"/>
                  </a:lnTo>
                  <a:lnTo>
                    <a:pt x="662" y="383"/>
                  </a:lnTo>
                  <a:lnTo>
                    <a:pt x="656" y="385"/>
                  </a:lnTo>
                  <a:lnTo>
                    <a:pt x="651" y="387"/>
                  </a:lnTo>
                  <a:lnTo>
                    <a:pt x="646" y="392"/>
                  </a:lnTo>
                  <a:lnTo>
                    <a:pt x="642" y="396"/>
                  </a:lnTo>
                  <a:lnTo>
                    <a:pt x="639" y="401"/>
                  </a:lnTo>
                  <a:lnTo>
                    <a:pt x="638" y="408"/>
                  </a:lnTo>
                  <a:lnTo>
                    <a:pt x="637" y="414"/>
                  </a:lnTo>
                  <a:lnTo>
                    <a:pt x="637" y="414"/>
                  </a:lnTo>
                  <a:lnTo>
                    <a:pt x="638" y="420"/>
                  </a:lnTo>
                  <a:lnTo>
                    <a:pt x="639" y="426"/>
                  </a:lnTo>
                  <a:lnTo>
                    <a:pt x="642" y="431"/>
                  </a:lnTo>
                  <a:lnTo>
                    <a:pt x="646" y="437"/>
                  </a:lnTo>
                  <a:lnTo>
                    <a:pt x="651" y="440"/>
                  </a:lnTo>
                  <a:lnTo>
                    <a:pt x="656" y="443"/>
                  </a:lnTo>
                  <a:lnTo>
                    <a:pt x="662" y="445"/>
                  </a:lnTo>
                  <a:lnTo>
                    <a:pt x="669" y="445"/>
                  </a:lnTo>
                  <a:lnTo>
                    <a:pt x="860" y="445"/>
                  </a:lnTo>
                  <a:lnTo>
                    <a:pt x="860" y="445"/>
                  </a:lnTo>
                  <a:lnTo>
                    <a:pt x="866" y="445"/>
                  </a:lnTo>
                  <a:lnTo>
                    <a:pt x="872" y="443"/>
                  </a:lnTo>
                  <a:lnTo>
                    <a:pt x="877" y="440"/>
                  </a:lnTo>
                  <a:lnTo>
                    <a:pt x="882" y="437"/>
                  </a:lnTo>
                  <a:lnTo>
                    <a:pt x="886" y="431"/>
                  </a:lnTo>
                  <a:lnTo>
                    <a:pt x="889" y="426"/>
                  </a:lnTo>
                  <a:lnTo>
                    <a:pt x="891" y="420"/>
                  </a:lnTo>
                  <a:lnTo>
                    <a:pt x="891" y="414"/>
                  </a:lnTo>
                  <a:lnTo>
                    <a:pt x="891" y="414"/>
                  </a:lnTo>
                  <a:lnTo>
                    <a:pt x="891" y="408"/>
                  </a:lnTo>
                  <a:lnTo>
                    <a:pt x="889" y="401"/>
                  </a:lnTo>
                  <a:lnTo>
                    <a:pt x="886" y="396"/>
                  </a:lnTo>
                  <a:lnTo>
                    <a:pt x="882" y="392"/>
                  </a:lnTo>
                  <a:lnTo>
                    <a:pt x="877" y="387"/>
                  </a:lnTo>
                  <a:lnTo>
                    <a:pt x="872" y="385"/>
                  </a:lnTo>
                  <a:lnTo>
                    <a:pt x="866" y="383"/>
                  </a:lnTo>
                  <a:lnTo>
                    <a:pt x="860" y="382"/>
                  </a:lnTo>
                  <a:lnTo>
                    <a:pt x="860" y="382"/>
                  </a:lnTo>
                  <a:close/>
                  <a:moveTo>
                    <a:pt x="541" y="668"/>
                  </a:moveTo>
                  <a:lnTo>
                    <a:pt x="382" y="668"/>
                  </a:lnTo>
                  <a:lnTo>
                    <a:pt x="382" y="668"/>
                  </a:lnTo>
                  <a:lnTo>
                    <a:pt x="376" y="669"/>
                  </a:lnTo>
                  <a:lnTo>
                    <a:pt x="369" y="670"/>
                  </a:lnTo>
                  <a:lnTo>
                    <a:pt x="364" y="674"/>
                  </a:lnTo>
                  <a:lnTo>
                    <a:pt x="360" y="678"/>
                  </a:lnTo>
                  <a:lnTo>
                    <a:pt x="356" y="682"/>
                  </a:lnTo>
                  <a:lnTo>
                    <a:pt x="353" y="688"/>
                  </a:lnTo>
                  <a:lnTo>
                    <a:pt x="351" y="694"/>
                  </a:lnTo>
                  <a:lnTo>
                    <a:pt x="350" y="701"/>
                  </a:lnTo>
                  <a:lnTo>
                    <a:pt x="350" y="701"/>
                  </a:lnTo>
                  <a:lnTo>
                    <a:pt x="351" y="707"/>
                  </a:lnTo>
                  <a:lnTo>
                    <a:pt x="353" y="712"/>
                  </a:lnTo>
                  <a:lnTo>
                    <a:pt x="356" y="718"/>
                  </a:lnTo>
                  <a:lnTo>
                    <a:pt x="360" y="723"/>
                  </a:lnTo>
                  <a:lnTo>
                    <a:pt x="364" y="726"/>
                  </a:lnTo>
                  <a:lnTo>
                    <a:pt x="369" y="729"/>
                  </a:lnTo>
                  <a:lnTo>
                    <a:pt x="376" y="732"/>
                  </a:lnTo>
                  <a:lnTo>
                    <a:pt x="382" y="732"/>
                  </a:lnTo>
                  <a:lnTo>
                    <a:pt x="541" y="732"/>
                  </a:lnTo>
                  <a:lnTo>
                    <a:pt x="541" y="732"/>
                  </a:lnTo>
                  <a:lnTo>
                    <a:pt x="548" y="732"/>
                  </a:lnTo>
                  <a:lnTo>
                    <a:pt x="554" y="729"/>
                  </a:lnTo>
                  <a:lnTo>
                    <a:pt x="559" y="726"/>
                  </a:lnTo>
                  <a:lnTo>
                    <a:pt x="564" y="723"/>
                  </a:lnTo>
                  <a:lnTo>
                    <a:pt x="568" y="718"/>
                  </a:lnTo>
                  <a:lnTo>
                    <a:pt x="570" y="712"/>
                  </a:lnTo>
                  <a:lnTo>
                    <a:pt x="572" y="707"/>
                  </a:lnTo>
                  <a:lnTo>
                    <a:pt x="573" y="701"/>
                  </a:lnTo>
                  <a:lnTo>
                    <a:pt x="573" y="701"/>
                  </a:lnTo>
                  <a:lnTo>
                    <a:pt x="572" y="694"/>
                  </a:lnTo>
                  <a:lnTo>
                    <a:pt x="570" y="688"/>
                  </a:lnTo>
                  <a:lnTo>
                    <a:pt x="568" y="682"/>
                  </a:lnTo>
                  <a:lnTo>
                    <a:pt x="564" y="678"/>
                  </a:lnTo>
                  <a:lnTo>
                    <a:pt x="559" y="674"/>
                  </a:lnTo>
                  <a:lnTo>
                    <a:pt x="554" y="670"/>
                  </a:lnTo>
                  <a:lnTo>
                    <a:pt x="548" y="669"/>
                  </a:lnTo>
                  <a:lnTo>
                    <a:pt x="541" y="668"/>
                  </a:lnTo>
                  <a:lnTo>
                    <a:pt x="541" y="668"/>
                  </a:lnTo>
                  <a:close/>
                  <a:moveTo>
                    <a:pt x="541" y="796"/>
                  </a:moveTo>
                  <a:lnTo>
                    <a:pt x="382" y="796"/>
                  </a:lnTo>
                  <a:lnTo>
                    <a:pt x="382" y="796"/>
                  </a:lnTo>
                  <a:lnTo>
                    <a:pt x="376" y="796"/>
                  </a:lnTo>
                  <a:lnTo>
                    <a:pt x="369" y="798"/>
                  </a:lnTo>
                  <a:lnTo>
                    <a:pt x="364" y="801"/>
                  </a:lnTo>
                  <a:lnTo>
                    <a:pt x="360" y="805"/>
                  </a:lnTo>
                  <a:lnTo>
                    <a:pt x="356" y="810"/>
                  </a:lnTo>
                  <a:lnTo>
                    <a:pt x="353" y="815"/>
                  </a:lnTo>
                  <a:lnTo>
                    <a:pt x="351" y="821"/>
                  </a:lnTo>
                  <a:lnTo>
                    <a:pt x="350" y="827"/>
                  </a:lnTo>
                  <a:lnTo>
                    <a:pt x="350" y="827"/>
                  </a:lnTo>
                  <a:lnTo>
                    <a:pt x="351" y="834"/>
                  </a:lnTo>
                  <a:lnTo>
                    <a:pt x="353" y="840"/>
                  </a:lnTo>
                  <a:lnTo>
                    <a:pt x="356" y="845"/>
                  </a:lnTo>
                  <a:lnTo>
                    <a:pt x="360" y="850"/>
                  </a:lnTo>
                  <a:lnTo>
                    <a:pt x="364" y="854"/>
                  </a:lnTo>
                  <a:lnTo>
                    <a:pt x="369" y="857"/>
                  </a:lnTo>
                  <a:lnTo>
                    <a:pt x="376" y="858"/>
                  </a:lnTo>
                  <a:lnTo>
                    <a:pt x="382" y="859"/>
                  </a:lnTo>
                  <a:lnTo>
                    <a:pt x="541" y="859"/>
                  </a:lnTo>
                  <a:lnTo>
                    <a:pt x="541" y="859"/>
                  </a:lnTo>
                  <a:lnTo>
                    <a:pt x="548" y="858"/>
                  </a:lnTo>
                  <a:lnTo>
                    <a:pt x="554" y="857"/>
                  </a:lnTo>
                  <a:lnTo>
                    <a:pt x="559" y="854"/>
                  </a:lnTo>
                  <a:lnTo>
                    <a:pt x="564" y="850"/>
                  </a:lnTo>
                  <a:lnTo>
                    <a:pt x="568" y="845"/>
                  </a:lnTo>
                  <a:lnTo>
                    <a:pt x="570" y="840"/>
                  </a:lnTo>
                  <a:lnTo>
                    <a:pt x="572" y="834"/>
                  </a:lnTo>
                  <a:lnTo>
                    <a:pt x="573" y="827"/>
                  </a:lnTo>
                  <a:lnTo>
                    <a:pt x="573" y="827"/>
                  </a:lnTo>
                  <a:lnTo>
                    <a:pt x="572" y="821"/>
                  </a:lnTo>
                  <a:lnTo>
                    <a:pt x="570" y="815"/>
                  </a:lnTo>
                  <a:lnTo>
                    <a:pt x="568" y="810"/>
                  </a:lnTo>
                  <a:lnTo>
                    <a:pt x="564" y="805"/>
                  </a:lnTo>
                  <a:lnTo>
                    <a:pt x="559" y="801"/>
                  </a:lnTo>
                  <a:lnTo>
                    <a:pt x="554" y="798"/>
                  </a:lnTo>
                  <a:lnTo>
                    <a:pt x="548" y="796"/>
                  </a:lnTo>
                  <a:lnTo>
                    <a:pt x="541" y="796"/>
                  </a:lnTo>
                  <a:lnTo>
                    <a:pt x="541" y="796"/>
                  </a:lnTo>
                  <a:close/>
                  <a:moveTo>
                    <a:pt x="860" y="510"/>
                  </a:moveTo>
                  <a:lnTo>
                    <a:pt x="382" y="510"/>
                  </a:lnTo>
                  <a:lnTo>
                    <a:pt x="382" y="510"/>
                  </a:lnTo>
                  <a:lnTo>
                    <a:pt x="376" y="510"/>
                  </a:lnTo>
                  <a:lnTo>
                    <a:pt x="369" y="512"/>
                  </a:lnTo>
                  <a:lnTo>
                    <a:pt x="364" y="515"/>
                  </a:lnTo>
                  <a:lnTo>
                    <a:pt x="360" y="518"/>
                  </a:lnTo>
                  <a:lnTo>
                    <a:pt x="356" y="523"/>
                  </a:lnTo>
                  <a:lnTo>
                    <a:pt x="353" y="529"/>
                  </a:lnTo>
                  <a:lnTo>
                    <a:pt x="351" y="534"/>
                  </a:lnTo>
                  <a:lnTo>
                    <a:pt x="350" y="541"/>
                  </a:lnTo>
                  <a:lnTo>
                    <a:pt x="350" y="573"/>
                  </a:lnTo>
                  <a:lnTo>
                    <a:pt x="350" y="573"/>
                  </a:lnTo>
                  <a:lnTo>
                    <a:pt x="351" y="579"/>
                  </a:lnTo>
                  <a:lnTo>
                    <a:pt x="353" y="586"/>
                  </a:lnTo>
                  <a:lnTo>
                    <a:pt x="356" y="591"/>
                  </a:lnTo>
                  <a:lnTo>
                    <a:pt x="360" y="595"/>
                  </a:lnTo>
                  <a:lnTo>
                    <a:pt x="364" y="600"/>
                  </a:lnTo>
                  <a:lnTo>
                    <a:pt x="369" y="602"/>
                  </a:lnTo>
                  <a:lnTo>
                    <a:pt x="376" y="604"/>
                  </a:lnTo>
                  <a:lnTo>
                    <a:pt x="382" y="605"/>
                  </a:lnTo>
                  <a:lnTo>
                    <a:pt x="860" y="605"/>
                  </a:lnTo>
                  <a:lnTo>
                    <a:pt x="860" y="605"/>
                  </a:lnTo>
                  <a:lnTo>
                    <a:pt x="866" y="604"/>
                  </a:lnTo>
                  <a:lnTo>
                    <a:pt x="872" y="602"/>
                  </a:lnTo>
                  <a:lnTo>
                    <a:pt x="877" y="600"/>
                  </a:lnTo>
                  <a:lnTo>
                    <a:pt x="882" y="595"/>
                  </a:lnTo>
                  <a:lnTo>
                    <a:pt x="886" y="591"/>
                  </a:lnTo>
                  <a:lnTo>
                    <a:pt x="889" y="586"/>
                  </a:lnTo>
                  <a:lnTo>
                    <a:pt x="891" y="579"/>
                  </a:lnTo>
                  <a:lnTo>
                    <a:pt x="891" y="573"/>
                  </a:lnTo>
                  <a:lnTo>
                    <a:pt x="891" y="541"/>
                  </a:lnTo>
                  <a:lnTo>
                    <a:pt x="891" y="541"/>
                  </a:lnTo>
                  <a:lnTo>
                    <a:pt x="891" y="534"/>
                  </a:lnTo>
                  <a:lnTo>
                    <a:pt x="889" y="529"/>
                  </a:lnTo>
                  <a:lnTo>
                    <a:pt x="886" y="523"/>
                  </a:lnTo>
                  <a:lnTo>
                    <a:pt x="882" y="518"/>
                  </a:lnTo>
                  <a:lnTo>
                    <a:pt x="877" y="515"/>
                  </a:lnTo>
                  <a:lnTo>
                    <a:pt x="872" y="512"/>
                  </a:lnTo>
                  <a:lnTo>
                    <a:pt x="866" y="510"/>
                  </a:lnTo>
                  <a:lnTo>
                    <a:pt x="860" y="510"/>
                  </a:lnTo>
                  <a:lnTo>
                    <a:pt x="860" y="5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6" name="矩形 5"/>
          <p:cNvSpPr/>
          <p:nvPr/>
        </p:nvSpPr>
        <p:spPr>
          <a:xfrm>
            <a:off x="1072733" y="1684421"/>
            <a:ext cx="3210509" cy="4034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smtClean="0">
                <a:latin typeface="微软雅黑"/>
                <a:ea typeface="微软雅黑"/>
                <a:cs typeface="微软雅黑"/>
              </a:rPr>
              <a:t>Vi</a:t>
            </a:r>
            <a:r>
              <a:rPr lang="en-US" altLang="zh-CN" sz="1600" dirty="0" err="1" smtClean="0">
                <a:latin typeface="微软雅黑"/>
                <a:ea typeface="微软雅黑"/>
                <a:cs typeface="微软雅黑"/>
              </a:rPr>
              <a:t>rtualization</a:t>
            </a:r>
            <a:r>
              <a:rPr lang="zh-CN" altLang="en-US" sz="1600" dirty="0" smtClean="0"/>
              <a:t> </a:t>
            </a:r>
            <a:r>
              <a:rPr lang="en-US" altLang="zh-CN" sz="1600" dirty="0"/>
              <a:t>and</a:t>
            </a:r>
            <a:r>
              <a:rPr lang="zh-CN" altLang="en-US" sz="1600" dirty="0"/>
              <a:t> </a:t>
            </a:r>
            <a:r>
              <a:rPr lang="en-US" altLang="zh-CN" sz="1600" dirty="0"/>
              <a:t>cloud</a:t>
            </a:r>
            <a:r>
              <a:rPr lang="zh-CN" altLang="en-US" sz="1600" dirty="0"/>
              <a:t> </a:t>
            </a:r>
            <a:r>
              <a:rPr lang="en-US" altLang="zh-CN" sz="1600" dirty="0" smtClean="0"/>
              <a:t>desktop</a:t>
            </a:r>
            <a:endParaRPr lang="en-US" altLang="zh-CN" sz="1600" dirty="0"/>
          </a:p>
        </p:txBody>
      </p:sp>
      <p:sp>
        <p:nvSpPr>
          <p:cNvPr id="27" name="矩形 26"/>
          <p:cNvSpPr/>
          <p:nvPr/>
        </p:nvSpPr>
        <p:spPr>
          <a:xfrm>
            <a:off x="1016000" y="4315978"/>
            <a:ext cx="4307423" cy="541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zh-CN" sz="1600" dirty="0" smtClean="0">
                <a:latin typeface="微软雅黑"/>
                <a:ea typeface="微软雅黑"/>
                <a:cs typeface="微软雅黑"/>
              </a:rPr>
              <a:t>D</a:t>
            </a:r>
            <a:r>
              <a:rPr lang="en-US" altLang="zh-CN" sz="1600" dirty="0" err="1" smtClean="0">
                <a:latin typeface="微软雅黑"/>
                <a:ea typeface="微软雅黑"/>
                <a:cs typeface="微软雅黑"/>
              </a:rPr>
              <a:t>ata</a:t>
            </a:r>
            <a:r>
              <a:rPr lang="zh-CN" altLang="en-US" sz="1600" dirty="0" smtClean="0">
                <a:latin typeface="微软雅黑"/>
                <a:ea typeface="微软雅黑"/>
                <a:cs typeface="微软雅黑"/>
              </a:rPr>
              <a:t> </a:t>
            </a:r>
            <a:r>
              <a:rPr lang="en-US" altLang="zh-CN" sz="1600" dirty="0">
                <a:latin typeface="微软雅黑"/>
                <a:ea typeface="微软雅黑"/>
                <a:cs typeface="微软雅黑"/>
              </a:rPr>
              <a:t>crawling,</a:t>
            </a:r>
            <a:r>
              <a:rPr lang="zh-CN" altLang="en-US" sz="1600" dirty="0">
                <a:latin typeface="微软雅黑"/>
                <a:ea typeface="微软雅黑"/>
                <a:cs typeface="微软雅黑"/>
              </a:rPr>
              <a:t> </a:t>
            </a:r>
            <a:r>
              <a:rPr lang="en-US" altLang="zh-CN" sz="1600" dirty="0">
                <a:latin typeface="微软雅黑"/>
                <a:ea typeface="微软雅黑"/>
                <a:cs typeface="微软雅黑"/>
              </a:rPr>
              <a:t>processing,</a:t>
            </a:r>
            <a:r>
              <a:rPr lang="zh-CN" altLang="en-US" sz="1600" dirty="0">
                <a:latin typeface="微软雅黑"/>
                <a:ea typeface="微软雅黑"/>
                <a:cs typeface="微软雅黑"/>
              </a:rPr>
              <a:t> </a:t>
            </a:r>
            <a:r>
              <a:rPr lang="en-US" altLang="zh-CN" sz="1600" dirty="0">
                <a:latin typeface="微软雅黑"/>
                <a:ea typeface="微软雅黑"/>
                <a:cs typeface="微软雅黑"/>
              </a:rPr>
              <a:t>analysis</a:t>
            </a:r>
            <a:r>
              <a:rPr lang="zh-CN" altLang="en-US" sz="1600" dirty="0">
                <a:latin typeface="微软雅黑"/>
                <a:ea typeface="微软雅黑"/>
                <a:cs typeface="微软雅黑"/>
              </a:rPr>
              <a:t> </a:t>
            </a:r>
            <a:r>
              <a:rPr lang="en-US" altLang="zh-CN" sz="1600" dirty="0">
                <a:latin typeface="微软雅黑"/>
                <a:ea typeface="微软雅黑"/>
                <a:cs typeface="微软雅黑"/>
              </a:rPr>
              <a:t>and</a:t>
            </a:r>
            <a:r>
              <a:rPr lang="zh-CN" altLang="en-US" sz="1600" dirty="0">
                <a:latin typeface="微软雅黑"/>
                <a:ea typeface="微软雅黑"/>
                <a:cs typeface="微软雅黑"/>
              </a:rPr>
              <a:t> </a:t>
            </a:r>
            <a:r>
              <a:rPr lang="en-US" altLang="zh-CN" sz="1600" dirty="0" smtClean="0">
                <a:latin typeface="微软雅黑"/>
                <a:ea typeface="微软雅黑"/>
                <a:cs typeface="微软雅黑"/>
              </a:rPr>
              <a:t>visualization</a:t>
            </a:r>
            <a:endParaRPr lang="en-US" altLang="zh-CN" sz="1600" dirty="0">
              <a:latin typeface="微软雅黑"/>
              <a:ea typeface="微软雅黑"/>
              <a:cs typeface="微软雅黑"/>
            </a:endParaRPr>
          </a:p>
        </p:txBody>
      </p:sp>
      <p:grpSp>
        <p:nvGrpSpPr>
          <p:cNvPr id="29" name="组合 28"/>
          <p:cNvGrpSpPr/>
          <p:nvPr/>
        </p:nvGrpSpPr>
        <p:grpSpPr>
          <a:xfrm>
            <a:off x="3838925" y="3601937"/>
            <a:ext cx="648000" cy="648000"/>
            <a:chOff x="10774845" y="3496604"/>
            <a:chExt cx="648000" cy="648000"/>
          </a:xfrm>
        </p:grpSpPr>
        <p:sp>
          <p:nvSpPr>
            <p:cNvPr id="32" name="椭圆 31"/>
            <p:cNvSpPr/>
            <p:nvPr/>
          </p:nvSpPr>
          <p:spPr>
            <a:xfrm>
              <a:off x="10774845" y="3496604"/>
              <a:ext cx="648000" cy="64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Freeform 94"/>
            <p:cNvSpPr>
              <a:spLocks noEditPoints="1"/>
            </p:cNvSpPr>
            <p:nvPr/>
          </p:nvSpPr>
          <p:spPr bwMode="auto">
            <a:xfrm>
              <a:off x="10936920" y="3658679"/>
              <a:ext cx="323850" cy="323850"/>
            </a:xfrm>
            <a:custGeom>
              <a:avLst/>
              <a:gdLst>
                <a:gd name="T0" fmla="*/ 233 w 1018"/>
                <a:gd name="T1" fmla="*/ 35 h 1018"/>
                <a:gd name="T2" fmla="*/ 160 w 1018"/>
                <a:gd name="T3" fmla="*/ 0 h 1018"/>
                <a:gd name="T4" fmla="*/ 81 w 1018"/>
                <a:gd name="T5" fmla="*/ 43 h 1018"/>
                <a:gd name="T6" fmla="*/ 39 w 1018"/>
                <a:gd name="T7" fmla="*/ 529 h 1018"/>
                <a:gd name="T8" fmla="*/ 6 w 1018"/>
                <a:gd name="T9" fmla="*/ 761 h 1018"/>
                <a:gd name="T10" fmla="*/ 67 w 1018"/>
                <a:gd name="T11" fmla="*/ 942 h 1018"/>
                <a:gd name="T12" fmla="*/ 122 w 1018"/>
                <a:gd name="T13" fmla="*/ 1010 h 1018"/>
                <a:gd name="T14" fmla="*/ 205 w 1018"/>
                <a:gd name="T15" fmla="*/ 1006 h 1018"/>
                <a:gd name="T16" fmla="*/ 254 w 1018"/>
                <a:gd name="T17" fmla="*/ 932 h 1018"/>
                <a:gd name="T18" fmla="*/ 318 w 1018"/>
                <a:gd name="T19" fmla="*/ 746 h 1018"/>
                <a:gd name="T20" fmla="*/ 268 w 1018"/>
                <a:gd name="T21" fmla="*/ 521 h 1018"/>
                <a:gd name="T22" fmla="*/ 147 w 1018"/>
                <a:gd name="T23" fmla="*/ 66 h 1018"/>
                <a:gd name="T24" fmla="*/ 191 w 1018"/>
                <a:gd name="T25" fmla="*/ 89 h 1018"/>
                <a:gd name="T26" fmla="*/ 183 w 1018"/>
                <a:gd name="T27" fmla="*/ 945 h 1018"/>
                <a:gd name="T28" fmla="*/ 133 w 1018"/>
                <a:gd name="T29" fmla="*/ 941 h 1018"/>
                <a:gd name="T30" fmla="*/ 252 w 1018"/>
                <a:gd name="T31" fmla="*/ 744 h 1018"/>
                <a:gd name="T32" fmla="*/ 84 w 1018"/>
                <a:gd name="T33" fmla="*/ 760 h 1018"/>
                <a:gd name="T34" fmla="*/ 67 w 1018"/>
                <a:gd name="T35" fmla="*/ 592 h 1018"/>
                <a:gd name="T36" fmla="*/ 235 w 1018"/>
                <a:gd name="T37" fmla="*/ 575 h 1018"/>
                <a:gd name="T38" fmla="*/ 955 w 1018"/>
                <a:gd name="T39" fmla="*/ 95 h 1018"/>
                <a:gd name="T40" fmla="*/ 913 w 1018"/>
                <a:gd name="T41" fmla="*/ 17 h 1018"/>
                <a:gd name="T42" fmla="*/ 831 w 1018"/>
                <a:gd name="T43" fmla="*/ 4 h 1018"/>
                <a:gd name="T44" fmla="*/ 768 w 1018"/>
                <a:gd name="T45" fmla="*/ 67 h 1018"/>
                <a:gd name="T46" fmla="*/ 710 w 1018"/>
                <a:gd name="T47" fmla="*/ 434 h 1018"/>
                <a:gd name="T48" fmla="*/ 728 w 1018"/>
                <a:gd name="T49" fmla="*/ 670 h 1018"/>
                <a:gd name="T50" fmla="*/ 776 w 1018"/>
                <a:gd name="T51" fmla="*/ 967 h 1018"/>
                <a:gd name="T52" fmla="*/ 850 w 1018"/>
                <a:gd name="T53" fmla="*/ 1017 h 1018"/>
                <a:gd name="T54" fmla="*/ 927 w 1018"/>
                <a:gd name="T55" fmla="*/ 990 h 1018"/>
                <a:gd name="T56" fmla="*/ 955 w 1018"/>
                <a:gd name="T57" fmla="*/ 694 h 1018"/>
                <a:gd name="T58" fmla="*/ 1018 w 1018"/>
                <a:gd name="T59" fmla="*/ 477 h 1018"/>
                <a:gd name="T60" fmla="*/ 827 w 1018"/>
                <a:gd name="T61" fmla="*/ 95 h 1018"/>
                <a:gd name="T62" fmla="*/ 860 w 1018"/>
                <a:gd name="T63" fmla="*/ 64 h 1018"/>
                <a:gd name="T64" fmla="*/ 827 w 1018"/>
                <a:gd name="T65" fmla="*/ 382 h 1018"/>
                <a:gd name="T66" fmla="*/ 866 w 1018"/>
                <a:gd name="T67" fmla="*/ 953 h 1018"/>
                <a:gd name="T68" fmla="*/ 827 w 1018"/>
                <a:gd name="T69" fmla="*/ 922 h 1018"/>
                <a:gd name="T70" fmla="*/ 941 w 1018"/>
                <a:gd name="T71" fmla="*/ 630 h 1018"/>
                <a:gd name="T72" fmla="*/ 769 w 1018"/>
                <a:gd name="T73" fmla="*/ 622 h 1018"/>
                <a:gd name="T74" fmla="*/ 778 w 1018"/>
                <a:gd name="T75" fmla="*/ 450 h 1018"/>
                <a:gd name="T76" fmla="*/ 950 w 1018"/>
                <a:gd name="T77" fmla="*/ 459 h 1018"/>
                <a:gd name="T78" fmla="*/ 601 w 1018"/>
                <a:gd name="T79" fmla="*/ 67 h 1018"/>
                <a:gd name="T80" fmla="*/ 538 w 1018"/>
                <a:gd name="T81" fmla="*/ 4 h 1018"/>
                <a:gd name="T82" fmla="*/ 456 w 1018"/>
                <a:gd name="T83" fmla="*/ 17 h 1018"/>
                <a:gd name="T84" fmla="*/ 414 w 1018"/>
                <a:gd name="T85" fmla="*/ 95 h 1018"/>
                <a:gd name="T86" fmla="*/ 351 w 1018"/>
                <a:gd name="T87" fmla="*/ 223 h 1018"/>
                <a:gd name="T88" fmla="*/ 414 w 1018"/>
                <a:gd name="T89" fmla="*/ 439 h 1018"/>
                <a:gd name="T90" fmla="*/ 442 w 1018"/>
                <a:gd name="T91" fmla="*/ 990 h 1018"/>
                <a:gd name="T92" fmla="*/ 519 w 1018"/>
                <a:gd name="T93" fmla="*/ 1017 h 1018"/>
                <a:gd name="T94" fmla="*/ 594 w 1018"/>
                <a:gd name="T95" fmla="*/ 967 h 1018"/>
                <a:gd name="T96" fmla="*/ 642 w 1018"/>
                <a:gd name="T97" fmla="*/ 416 h 1018"/>
                <a:gd name="T98" fmla="*/ 658 w 1018"/>
                <a:gd name="T99" fmla="*/ 180 h 1018"/>
                <a:gd name="T100" fmla="*/ 480 w 1018"/>
                <a:gd name="T101" fmla="*/ 83 h 1018"/>
                <a:gd name="T102" fmla="*/ 527 w 1018"/>
                <a:gd name="T103" fmla="*/ 69 h 1018"/>
                <a:gd name="T104" fmla="*/ 541 w 1018"/>
                <a:gd name="T105" fmla="*/ 922 h 1018"/>
                <a:gd name="T106" fmla="*/ 503 w 1018"/>
                <a:gd name="T107" fmla="*/ 953 h 1018"/>
                <a:gd name="T108" fmla="*/ 541 w 1018"/>
                <a:gd name="T109" fmla="*/ 922 h 1018"/>
                <a:gd name="T110" fmla="*/ 573 w 1018"/>
                <a:gd name="T111" fmla="*/ 382 h 1018"/>
                <a:gd name="T112" fmla="*/ 414 w 1018"/>
                <a:gd name="T113" fmla="*/ 349 h 1018"/>
                <a:gd name="T114" fmla="*/ 445 w 1018"/>
                <a:gd name="T115" fmla="*/ 191 h 1018"/>
                <a:gd name="T116" fmla="*/ 605 w 1018"/>
                <a:gd name="T117" fmla="*/ 22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1018">
                  <a:moveTo>
                    <a:pt x="256" y="515"/>
                  </a:moveTo>
                  <a:lnTo>
                    <a:pt x="256" y="95"/>
                  </a:lnTo>
                  <a:lnTo>
                    <a:pt x="256" y="95"/>
                  </a:lnTo>
                  <a:lnTo>
                    <a:pt x="254" y="85"/>
                  </a:lnTo>
                  <a:lnTo>
                    <a:pt x="253" y="76"/>
                  </a:lnTo>
                  <a:lnTo>
                    <a:pt x="251" y="67"/>
                  </a:lnTo>
                  <a:lnTo>
                    <a:pt x="248" y="59"/>
                  </a:lnTo>
                  <a:lnTo>
                    <a:pt x="244" y="50"/>
                  </a:lnTo>
                  <a:lnTo>
                    <a:pt x="238" y="43"/>
                  </a:lnTo>
                  <a:lnTo>
                    <a:pt x="233" y="35"/>
                  </a:lnTo>
                  <a:lnTo>
                    <a:pt x="228" y="27"/>
                  </a:lnTo>
                  <a:lnTo>
                    <a:pt x="220" y="22"/>
                  </a:lnTo>
                  <a:lnTo>
                    <a:pt x="213" y="17"/>
                  </a:lnTo>
                  <a:lnTo>
                    <a:pt x="205" y="11"/>
                  </a:lnTo>
                  <a:lnTo>
                    <a:pt x="197" y="7"/>
                  </a:lnTo>
                  <a:lnTo>
                    <a:pt x="188" y="4"/>
                  </a:lnTo>
                  <a:lnTo>
                    <a:pt x="179" y="2"/>
                  </a:lnTo>
                  <a:lnTo>
                    <a:pt x="170" y="1"/>
                  </a:lnTo>
                  <a:lnTo>
                    <a:pt x="160" y="0"/>
                  </a:lnTo>
                  <a:lnTo>
                    <a:pt x="160" y="0"/>
                  </a:lnTo>
                  <a:lnTo>
                    <a:pt x="150" y="1"/>
                  </a:lnTo>
                  <a:lnTo>
                    <a:pt x="141" y="2"/>
                  </a:lnTo>
                  <a:lnTo>
                    <a:pt x="131" y="4"/>
                  </a:lnTo>
                  <a:lnTo>
                    <a:pt x="122" y="7"/>
                  </a:lnTo>
                  <a:lnTo>
                    <a:pt x="114" y="11"/>
                  </a:lnTo>
                  <a:lnTo>
                    <a:pt x="106" y="17"/>
                  </a:lnTo>
                  <a:lnTo>
                    <a:pt x="99" y="22"/>
                  </a:lnTo>
                  <a:lnTo>
                    <a:pt x="92" y="27"/>
                  </a:lnTo>
                  <a:lnTo>
                    <a:pt x="86" y="35"/>
                  </a:lnTo>
                  <a:lnTo>
                    <a:pt x="81" y="43"/>
                  </a:lnTo>
                  <a:lnTo>
                    <a:pt x="76" y="50"/>
                  </a:lnTo>
                  <a:lnTo>
                    <a:pt x="72" y="59"/>
                  </a:lnTo>
                  <a:lnTo>
                    <a:pt x="69" y="67"/>
                  </a:lnTo>
                  <a:lnTo>
                    <a:pt x="67" y="76"/>
                  </a:lnTo>
                  <a:lnTo>
                    <a:pt x="65" y="85"/>
                  </a:lnTo>
                  <a:lnTo>
                    <a:pt x="65" y="95"/>
                  </a:lnTo>
                  <a:lnTo>
                    <a:pt x="65" y="515"/>
                  </a:lnTo>
                  <a:lnTo>
                    <a:pt x="65" y="515"/>
                  </a:lnTo>
                  <a:lnTo>
                    <a:pt x="51" y="521"/>
                  </a:lnTo>
                  <a:lnTo>
                    <a:pt x="39" y="529"/>
                  </a:lnTo>
                  <a:lnTo>
                    <a:pt x="28" y="538"/>
                  </a:lnTo>
                  <a:lnTo>
                    <a:pt x="18" y="549"/>
                  </a:lnTo>
                  <a:lnTo>
                    <a:pt x="11" y="561"/>
                  </a:lnTo>
                  <a:lnTo>
                    <a:pt x="6" y="575"/>
                  </a:lnTo>
                  <a:lnTo>
                    <a:pt x="2" y="589"/>
                  </a:lnTo>
                  <a:lnTo>
                    <a:pt x="0" y="605"/>
                  </a:lnTo>
                  <a:lnTo>
                    <a:pt x="0" y="731"/>
                  </a:lnTo>
                  <a:lnTo>
                    <a:pt x="0" y="731"/>
                  </a:lnTo>
                  <a:lnTo>
                    <a:pt x="2" y="746"/>
                  </a:lnTo>
                  <a:lnTo>
                    <a:pt x="6" y="761"/>
                  </a:lnTo>
                  <a:lnTo>
                    <a:pt x="11" y="774"/>
                  </a:lnTo>
                  <a:lnTo>
                    <a:pt x="18" y="787"/>
                  </a:lnTo>
                  <a:lnTo>
                    <a:pt x="28" y="798"/>
                  </a:lnTo>
                  <a:lnTo>
                    <a:pt x="39" y="808"/>
                  </a:lnTo>
                  <a:lnTo>
                    <a:pt x="51" y="815"/>
                  </a:lnTo>
                  <a:lnTo>
                    <a:pt x="65" y="821"/>
                  </a:lnTo>
                  <a:lnTo>
                    <a:pt x="65" y="922"/>
                  </a:lnTo>
                  <a:lnTo>
                    <a:pt x="65" y="922"/>
                  </a:lnTo>
                  <a:lnTo>
                    <a:pt x="65" y="932"/>
                  </a:lnTo>
                  <a:lnTo>
                    <a:pt x="67" y="942"/>
                  </a:lnTo>
                  <a:lnTo>
                    <a:pt x="69" y="950"/>
                  </a:lnTo>
                  <a:lnTo>
                    <a:pt x="72" y="960"/>
                  </a:lnTo>
                  <a:lnTo>
                    <a:pt x="76" y="967"/>
                  </a:lnTo>
                  <a:lnTo>
                    <a:pt x="81" y="976"/>
                  </a:lnTo>
                  <a:lnTo>
                    <a:pt x="86" y="983"/>
                  </a:lnTo>
                  <a:lnTo>
                    <a:pt x="92" y="990"/>
                  </a:lnTo>
                  <a:lnTo>
                    <a:pt x="99" y="996"/>
                  </a:lnTo>
                  <a:lnTo>
                    <a:pt x="106" y="1002"/>
                  </a:lnTo>
                  <a:lnTo>
                    <a:pt x="114" y="1006"/>
                  </a:lnTo>
                  <a:lnTo>
                    <a:pt x="122" y="1010"/>
                  </a:lnTo>
                  <a:lnTo>
                    <a:pt x="131" y="1014"/>
                  </a:lnTo>
                  <a:lnTo>
                    <a:pt x="141" y="1016"/>
                  </a:lnTo>
                  <a:lnTo>
                    <a:pt x="150" y="1017"/>
                  </a:lnTo>
                  <a:lnTo>
                    <a:pt x="160" y="1018"/>
                  </a:lnTo>
                  <a:lnTo>
                    <a:pt x="160" y="1018"/>
                  </a:lnTo>
                  <a:lnTo>
                    <a:pt x="170" y="1017"/>
                  </a:lnTo>
                  <a:lnTo>
                    <a:pt x="179" y="1016"/>
                  </a:lnTo>
                  <a:lnTo>
                    <a:pt x="188" y="1014"/>
                  </a:lnTo>
                  <a:lnTo>
                    <a:pt x="197" y="1010"/>
                  </a:lnTo>
                  <a:lnTo>
                    <a:pt x="205" y="1006"/>
                  </a:lnTo>
                  <a:lnTo>
                    <a:pt x="213" y="1002"/>
                  </a:lnTo>
                  <a:lnTo>
                    <a:pt x="220" y="996"/>
                  </a:lnTo>
                  <a:lnTo>
                    <a:pt x="228" y="990"/>
                  </a:lnTo>
                  <a:lnTo>
                    <a:pt x="233" y="983"/>
                  </a:lnTo>
                  <a:lnTo>
                    <a:pt x="238" y="976"/>
                  </a:lnTo>
                  <a:lnTo>
                    <a:pt x="244" y="967"/>
                  </a:lnTo>
                  <a:lnTo>
                    <a:pt x="248" y="960"/>
                  </a:lnTo>
                  <a:lnTo>
                    <a:pt x="251" y="950"/>
                  </a:lnTo>
                  <a:lnTo>
                    <a:pt x="253" y="942"/>
                  </a:lnTo>
                  <a:lnTo>
                    <a:pt x="254" y="932"/>
                  </a:lnTo>
                  <a:lnTo>
                    <a:pt x="256" y="922"/>
                  </a:lnTo>
                  <a:lnTo>
                    <a:pt x="256" y="821"/>
                  </a:lnTo>
                  <a:lnTo>
                    <a:pt x="256" y="821"/>
                  </a:lnTo>
                  <a:lnTo>
                    <a:pt x="268" y="815"/>
                  </a:lnTo>
                  <a:lnTo>
                    <a:pt x="280" y="808"/>
                  </a:lnTo>
                  <a:lnTo>
                    <a:pt x="291" y="798"/>
                  </a:lnTo>
                  <a:lnTo>
                    <a:pt x="301" y="787"/>
                  </a:lnTo>
                  <a:lnTo>
                    <a:pt x="308" y="774"/>
                  </a:lnTo>
                  <a:lnTo>
                    <a:pt x="313" y="761"/>
                  </a:lnTo>
                  <a:lnTo>
                    <a:pt x="318" y="746"/>
                  </a:lnTo>
                  <a:lnTo>
                    <a:pt x="319" y="731"/>
                  </a:lnTo>
                  <a:lnTo>
                    <a:pt x="319" y="605"/>
                  </a:lnTo>
                  <a:lnTo>
                    <a:pt x="319" y="605"/>
                  </a:lnTo>
                  <a:lnTo>
                    <a:pt x="318" y="589"/>
                  </a:lnTo>
                  <a:lnTo>
                    <a:pt x="313" y="575"/>
                  </a:lnTo>
                  <a:lnTo>
                    <a:pt x="308" y="561"/>
                  </a:lnTo>
                  <a:lnTo>
                    <a:pt x="301" y="549"/>
                  </a:lnTo>
                  <a:lnTo>
                    <a:pt x="291" y="538"/>
                  </a:lnTo>
                  <a:lnTo>
                    <a:pt x="280" y="529"/>
                  </a:lnTo>
                  <a:lnTo>
                    <a:pt x="268" y="521"/>
                  </a:lnTo>
                  <a:lnTo>
                    <a:pt x="256" y="515"/>
                  </a:lnTo>
                  <a:lnTo>
                    <a:pt x="256" y="515"/>
                  </a:lnTo>
                  <a:close/>
                  <a:moveTo>
                    <a:pt x="128" y="95"/>
                  </a:moveTo>
                  <a:lnTo>
                    <a:pt x="128" y="95"/>
                  </a:lnTo>
                  <a:lnTo>
                    <a:pt x="129" y="89"/>
                  </a:lnTo>
                  <a:lnTo>
                    <a:pt x="130" y="83"/>
                  </a:lnTo>
                  <a:lnTo>
                    <a:pt x="133" y="78"/>
                  </a:lnTo>
                  <a:lnTo>
                    <a:pt x="138" y="73"/>
                  </a:lnTo>
                  <a:lnTo>
                    <a:pt x="142" y="69"/>
                  </a:lnTo>
                  <a:lnTo>
                    <a:pt x="147" y="66"/>
                  </a:lnTo>
                  <a:lnTo>
                    <a:pt x="154" y="64"/>
                  </a:lnTo>
                  <a:lnTo>
                    <a:pt x="160" y="64"/>
                  </a:lnTo>
                  <a:lnTo>
                    <a:pt x="160" y="64"/>
                  </a:lnTo>
                  <a:lnTo>
                    <a:pt x="166" y="64"/>
                  </a:lnTo>
                  <a:lnTo>
                    <a:pt x="172" y="66"/>
                  </a:lnTo>
                  <a:lnTo>
                    <a:pt x="177" y="69"/>
                  </a:lnTo>
                  <a:lnTo>
                    <a:pt x="183" y="73"/>
                  </a:lnTo>
                  <a:lnTo>
                    <a:pt x="186" y="78"/>
                  </a:lnTo>
                  <a:lnTo>
                    <a:pt x="189" y="83"/>
                  </a:lnTo>
                  <a:lnTo>
                    <a:pt x="191" y="89"/>
                  </a:lnTo>
                  <a:lnTo>
                    <a:pt x="191" y="95"/>
                  </a:lnTo>
                  <a:lnTo>
                    <a:pt x="191" y="509"/>
                  </a:lnTo>
                  <a:lnTo>
                    <a:pt x="128" y="509"/>
                  </a:lnTo>
                  <a:lnTo>
                    <a:pt x="128" y="95"/>
                  </a:lnTo>
                  <a:close/>
                  <a:moveTo>
                    <a:pt x="191" y="922"/>
                  </a:moveTo>
                  <a:lnTo>
                    <a:pt x="191" y="922"/>
                  </a:lnTo>
                  <a:lnTo>
                    <a:pt x="191" y="929"/>
                  </a:lnTo>
                  <a:lnTo>
                    <a:pt x="189" y="935"/>
                  </a:lnTo>
                  <a:lnTo>
                    <a:pt x="186" y="941"/>
                  </a:lnTo>
                  <a:lnTo>
                    <a:pt x="183" y="945"/>
                  </a:lnTo>
                  <a:lnTo>
                    <a:pt x="177" y="949"/>
                  </a:lnTo>
                  <a:lnTo>
                    <a:pt x="172" y="951"/>
                  </a:lnTo>
                  <a:lnTo>
                    <a:pt x="166" y="953"/>
                  </a:lnTo>
                  <a:lnTo>
                    <a:pt x="160" y="954"/>
                  </a:lnTo>
                  <a:lnTo>
                    <a:pt x="160" y="954"/>
                  </a:lnTo>
                  <a:lnTo>
                    <a:pt x="154" y="953"/>
                  </a:lnTo>
                  <a:lnTo>
                    <a:pt x="147" y="951"/>
                  </a:lnTo>
                  <a:lnTo>
                    <a:pt x="142" y="949"/>
                  </a:lnTo>
                  <a:lnTo>
                    <a:pt x="138" y="945"/>
                  </a:lnTo>
                  <a:lnTo>
                    <a:pt x="133" y="941"/>
                  </a:lnTo>
                  <a:lnTo>
                    <a:pt x="130" y="935"/>
                  </a:lnTo>
                  <a:lnTo>
                    <a:pt x="129" y="929"/>
                  </a:lnTo>
                  <a:lnTo>
                    <a:pt x="128" y="922"/>
                  </a:lnTo>
                  <a:lnTo>
                    <a:pt x="128" y="827"/>
                  </a:lnTo>
                  <a:lnTo>
                    <a:pt x="191" y="827"/>
                  </a:lnTo>
                  <a:lnTo>
                    <a:pt x="191" y="922"/>
                  </a:lnTo>
                  <a:close/>
                  <a:moveTo>
                    <a:pt x="256" y="731"/>
                  </a:moveTo>
                  <a:lnTo>
                    <a:pt x="256" y="731"/>
                  </a:lnTo>
                  <a:lnTo>
                    <a:pt x="254" y="738"/>
                  </a:lnTo>
                  <a:lnTo>
                    <a:pt x="252" y="744"/>
                  </a:lnTo>
                  <a:lnTo>
                    <a:pt x="250" y="750"/>
                  </a:lnTo>
                  <a:lnTo>
                    <a:pt x="246" y="754"/>
                  </a:lnTo>
                  <a:lnTo>
                    <a:pt x="242" y="758"/>
                  </a:lnTo>
                  <a:lnTo>
                    <a:pt x="235" y="760"/>
                  </a:lnTo>
                  <a:lnTo>
                    <a:pt x="230" y="762"/>
                  </a:lnTo>
                  <a:lnTo>
                    <a:pt x="223" y="764"/>
                  </a:lnTo>
                  <a:lnTo>
                    <a:pt x="96" y="764"/>
                  </a:lnTo>
                  <a:lnTo>
                    <a:pt x="96" y="764"/>
                  </a:lnTo>
                  <a:lnTo>
                    <a:pt x="89" y="762"/>
                  </a:lnTo>
                  <a:lnTo>
                    <a:pt x="84" y="760"/>
                  </a:lnTo>
                  <a:lnTo>
                    <a:pt x="78" y="758"/>
                  </a:lnTo>
                  <a:lnTo>
                    <a:pt x="73" y="754"/>
                  </a:lnTo>
                  <a:lnTo>
                    <a:pt x="70" y="750"/>
                  </a:lnTo>
                  <a:lnTo>
                    <a:pt x="67" y="744"/>
                  </a:lnTo>
                  <a:lnTo>
                    <a:pt x="65" y="738"/>
                  </a:lnTo>
                  <a:lnTo>
                    <a:pt x="65" y="731"/>
                  </a:lnTo>
                  <a:lnTo>
                    <a:pt x="65" y="605"/>
                  </a:lnTo>
                  <a:lnTo>
                    <a:pt x="65" y="605"/>
                  </a:lnTo>
                  <a:lnTo>
                    <a:pt x="65" y="598"/>
                  </a:lnTo>
                  <a:lnTo>
                    <a:pt x="67" y="592"/>
                  </a:lnTo>
                  <a:lnTo>
                    <a:pt x="70" y="586"/>
                  </a:lnTo>
                  <a:lnTo>
                    <a:pt x="73" y="582"/>
                  </a:lnTo>
                  <a:lnTo>
                    <a:pt x="78" y="578"/>
                  </a:lnTo>
                  <a:lnTo>
                    <a:pt x="84" y="575"/>
                  </a:lnTo>
                  <a:lnTo>
                    <a:pt x="89" y="574"/>
                  </a:lnTo>
                  <a:lnTo>
                    <a:pt x="96" y="573"/>
                  </a:lnTo>
                  <a:lnTo>
                    <a:pt x="223" y="573"/>
                  </a:lnTo>
                  <a:lnTo>
                    <a:pt x="223" y="573"/>
                  </a:lnTo>
                  <a:lnTo>
                    <a:pt x="230" y="574"/>
                  </a:lnTo>
                  <a:lnTo>
                    <a:pt x="235" y="575"/>
                  </a:lnTo>
                  <a:lnTo>
                    <a:pt x="242" y="578"/>
                  </a:lnTo>
                  <a:lnTo>
                    <a:pt x="246" y="582"/>
                  </a:lnTo>
                  <a:lnTo>
                    <a:pt x="250" y="586"/>
                  </a:lnTo>
                  <a:lnTo>
                    <a:pt x="252" y="592"/>
                  </a:lnTo>
                  <a:lnTo>
                    <a:pt x="254" y="598"/>
                  </a:lnTo>
                  <a:lnTo>
                    <a:pt x="256" y="605"/>
                  </a:lnTo>
                  <a:lnTo>
                    <a:pt x="256" y="731"/>
                  </a:lnTo>
                  <a:close/>
                  <a:moveTo>
                    <a:pt x="955" y="388"/>
                  </a:moveTo>
                  <a:lnTo>
                    <a:pt x="955" y="95"/>
                  </a:lnTo>
                  <a:lnTo>
                    <a:pt x="955" y="95"/>
                  </a:lnTo>
                  <a:lnTo>
                    <a:pt x="954" y="85"/>
                  </a:lnTo>
                  <a:lnTo>
                    <a:pt x="953" y="76"/>
                  </a:lnTo>
                  <a:lnTo>
                    <a:pt x="951" y="67"/>
                  </a:lnTo>
                  <a:lnTo>
                    <a:pt x="948" y="59"/>
                  </a:lnTo>
                  <a:lnTo>
                    <a:pt x="943" y="50"/>
                  </a:lnTo>
                  <a:lnTo>
                    <a:pt x="939" y="43"/>
                  </a:lnTo>
                  <a:lnTo>
                    <a:pt x="933" y="35"/>
                  </a:lnTo>
                  <a:lnTo>
                    <a:pt x="927" y="27"/>
                  </a:lnTo>
                  <a:lnTo>
                    <a:pt x="920" y="22"/>
                  </a:lnTo>
                  <a:lnTo>
                    <a:pt x="913" y="17"/>
                  </a:lnTo>
                  <a:lnTo>
                    <a:pt x="905" y="11"/>
                  </a:lnTo>
                  <a:lnTo>
                    <a:pt x="896" y="7"/>
                  </a:lnTo>
                  <a:lnTo>
                    <a:pt x="888" y="4"/>
                  </a:lnTo>
                  <a:lnTo>
                    <a:pt x="879" y="2"/>
                  </a:lnTo>
                  <a:lnTo>
                    <a:pt x="869" y="1"/>
                  </a:lnTo>
                  <a:lnTo>
                    <a:pt x="860" y="0"/>
                  </a:lnTo>
                  <a:lnTo>
                    <a:pt x="860" y="0"/>
                  </a:lnTo>
                  <a:lnTo>
                    <a:pt x="850" y="1"/>
                  </a:lnTo>
                  <a:lnTo>
                    <a:pt x="840" y="2"/>
                  </a:lnTo>
                  <a:lnTo>
                    <a:pt x="831" y="4"/>
                  </a:lnTo>
                  <a:lnTo>
                    <a:pt x="822" y="7"/>
                  </a:lnTo>
                  <a:lnTo>
                    <a:pt x="813" y="11"/>
                  </a:lnTo>
                  <a:lnTo>
                    <a:pt x="806" y="17"/>
                  </a:lnTo>
                  <a:lnTo>
                    <a:pt x="798" y="22"/>
                  </a:lnTo>
                  <a:lnTo>
                    <a:pt x="792" y="27"/>
                  </a:lnTo>
                  <a:lnTo>
                    <a:pt x="786" y="35"/>
                  </a:lnTo>
                  <a:lnTo>
                    <a:pt x="780" y="43"/>
                  </a:lnTo>
                  <a:lnTo>
                    <a:pt x="776" y="50"/>
                  </a:lnTo>
                  <a:lnTo>
                    <a:pt x="772" y="59"/>
                  </a:lnTo>
                  <a:lnTo>
                    <a:pt x="768" y="67"/>
                  </a:lnTo>
                  <a:lnTo>
                    <a:pt x="766" y="76"/>
                  </a:lnTo>
                  <a:lnTo>
                    <a:pt x="764" y="85"/>
                  </a:lnTo>
                  <a:lnTo>
                    <a:pt x="764" y="95"/>
                  </a:lnTo>
                  <a:lnTo>
                    <a:pt x="764" y="388"/>
                  </a:lnTo>
                  <a:lnTo>
                    <a:pt x="764" y="388"/>
                  </a:lnTo>
                  <a:lnTo>
                    <a:pt x="750" y="393"/>
                  </a:lnTo>
                  <a:lnTo>
                    <a:pt x="738" y="401"/>
                  </a:lnTo>
                  <a:lnTo>
                    <a:pt x="728" y="411"/>
                  </a:lnTo>
                  <a:lnTo>
                    <a:pt x="718" y="421"/>
                  </a:lnTo>
                  <a:lnTo>
                    <a:pt x="710" y="434"/>
                  </a:lnTo>
                  <a:lnTo>
                    <a:pt x="705" y="447"/>
                  </a:lnTo>
                  <a:lnTo>
                    <a:pt x="702" y="462"/>
                  </a:lnTo>
                  <a:lnTo>
                    <a:pt x="701" y="477"/>
                  </a:lnTo>
                  <a:lnTo>
                    <a:pt x="701" y="605"/>
                  </a:lnTo>
                  <a:lnTo>
                    <a:pt x="701" y="605"/>
                  </a:lnTo>
                  <a:lnTo>
                    <a:pt x="702" y="620"/>
                  </a:lnTo>
                  <a:lnTo>
                    <a:pt x="705" y="634"/>
                  </a:lnTo>
                  <a:lnTo>
                    <a:pt x="710" y="648"/>
                  </a:lnTo>
                  <a:lnTo>
                    <a:pt x="718" y="659"/>
                  </a:lnTo>
                  <a:lnTo>
                    <a:pt x="728" y="670"/>
                  </a:lnTo>
                  <a:lnTo>
                    <a:pt x="738" y="680"/>
                  </a:lnTo>
                  <a:lnTo>
                    <a:pt x="750" y="688"/>
                  </a:lnTo>
                  <a:lnTo>
                    <a:pt x="764" y="694"/>
                  </a:lnTo>
                  <a:lnTo>
                    <a:pt x="764" y="922"/>
                  </a:lnTo>
                  <a:lnTo>
                    <a:pt x="764" y="922"/>
                  </a:lnTo>
                  <a:lnTo>
                    <a:pt x="764" y="932"/>
                  </a:lnTo>
                  <a:lnTo>
                    <a:pt x="766" y="942"/>
                  </a:lnTo>
                  <a:lnTo>
                    <a:pt x="768" y="950"/>
                  </a:lnTo>
                  <a:lnTo>
                    <a:pt x="772" y="960"/>
                  </a:lnTo>
                  <a:lnTo>
                    <a:pt x="776" y="967"/>
                  </a:lnTo>
                  <a:lnTo>
                    <a:pt x="780" y="976"/>
                  </a:lnTo>
                  <a:lnTo>
                    <a:pt x="786" y="983"/>
                  </a:lnTo>
                  <a:lnTo>
                    <a:pt x="792" y="990"/>
                  </a:lnTo>
                  <a:lnTo>
                    <a:pt x="798" y="996"/>
                  </a:lnTo>
                  <a:lnTo>
                    <a:pt x="806" y="1002"/>
                  </a:lnTo>
                  <a:lnTo>
                    <a:pt x="813" y="1006"/>
                  </a:lnTo>
                  <a:lnTo>
                    <a:pt x="822" y="1010"/>
                  </a:lnTo>
                  <a:lnTo>
                    <a:pt x="831" y="1014"/>
                  </a:lnTo>
                  <a:lnTo>
                    <a:pt x="840" y="1016"/>
                  </a:lnTo>
                  <a:lnTo>
                    <a:pt x="850" y="1017"/>
                  </a:lnTo>
                  <a:lnTo>
                    <a:pt x="860" y="1018"/>
                  </a:lnTo>
                  <a:lnTo>
                    <a:pt x="860" y="1018"/>
                  </a:lnTo>
                  <a:lnTo>
                    <a:pt x="869" y="1017"/>
                  </a:lnTo>
                  <a:lnTo>
                    <a:pt x="879" y="1016"/>
                  </a:lnTo>
                  <a:lnTo>
                    <a:pt x="888" y="1014"/>
                  </a:lnTo>
                  <a:lnTo>
                    <a:pt x="896" y="1010"/>
                  </a:lnTo>
                  <a:lnTo>
                    <a:pt x="905" y="1006"/>
                  </a:lnTo>
                  <a:lnTo>
                    <a:pt x="913" y="1002"/>
                  </a:lnTo>
                  <a:lnTo>
                    <a:pt x="920" y="996"/>
                  </a:lnTo>
                  <a:lnTo>
                    <a:pt x="927" y="990"/>
                  </a:lnTo>
                  <a:lnTo>
                    <a:pt x="933" y="983"/>
                  </a:lnTo>
                  <a:lnTo>
                    <a:pt x="939" y="976"/>
                  </a:lnTo>
                  <a:lnTo>
                    <a:pt x="943" y="967"/>
                  </a:lnTo>
                  <a:lnTo>
                    <a:pt x="948" y="960"/>
                  </a:lnTo>
                  <a:lnTo>
                    <a:pt x="951" y="950"/>
                  </a:lnTo>
                  <a:lnTo>
                    <a:pt x="953" y="942"/>
                  </a:lnTo>
                  <a:lnTo>
                    <a:pt x="954" y="932"/>
                  </a:lnTo>
                  <a:lnTo>
                    <a:pt x="955" y="922"/>
                  </a:lnTo>
                  <a:lnTo>
                    <a:pt x="955" y="694"/>
                  </a:lnTo>
                  <a:lnTo>
                    <a:pt x="955" y="694"/>
                  </a:lnTo>
                  <a:lnTo>
                    <a:pt x="968" y="688"/>
                  </a:lnTo>
                  <a:lnTo>
                    <a:pt x="981" y="680"/>
                  </a:lnTo>
                  <a:lnTo>
                    <a:pt x="992" y="670"/>
                  </a:lnTo>
                  <a:lnTo>
                    <a:pt x="1000" y="659"/>
                  </a:lnTo>
                  <a:lnTo>
                    <a:pt x="1008" y="648"/>
                  </a:lnTo>
                  <a:lnTo>
                    <a:pt x="1014" y="634"/>
                  </a:lnTo>
                  <a:lnTo>
                    <a:pt x="1017" y="620"/>
                  </a:lnTo>
                  <a:lnTo>
                    <a:pt x="1018" y="605"/>
                  </a:lnTo>
                  <a:lnTo>
                    <a:pt x="1018" y="477"/>
                  </a:lnTo>
                  <a:lnTo>
                    <a:pt x="1018" y="477"/>
                  </a:lnTo>
                  <a:lnTo>
                    <a:pt x="1017" y="462"/>
                  </a:lnTo>
                  <a:lnTo>
                    <a:pt x="1014" y="447"/>
                  </a:lnTo>
                  <a:lnTo>
                    <a:pt x="1008" y="434"/>
                  </a:lnTo>
                  <a:lnTo>
                    <a:pt x="1000" y="421"/>
                  </a:lnTo>
                  <a:lnTo>
                    <a:pt x="992" y="411"/>
                  </a:lnTo>
                  <a:lnTo>
                    <a:pt x="981" y="401"/>
                  </a:lnTo>
                  <a:lnTo>
                    <a:pt x="968" y="393"/>
                  </a:lnTo>
                  <a:lnTo>
                    <a:pt x="955" y="388"/>
                  </a:lnTo>
                  <a:lnTo>
                    <a:pt x="955" y="388"/>
                  </a:lnTo>
                  <a:close/>
                  <a:moveTo>
                    <a:pt x="827" y="95"/>
                  </a:moveTo>
                  <a:lnTo>
                    <a:pt x="827" y="95"/>
                  </a:lnTo>
                  <a:lnTo>
                    <a:pt x="828" y="89"/>
                  </a:lnTo>
                  <a:lnTo>
                    <a:pt x="831" y="83"/>
                  </a:lnTo>
                  <a:lnTo>
                    <a:pt x="833" y="78"/>
                  </a:lnTo>
                  <a:lnTo>
                    <a:pt x="837" y="73"/>
                  </a:lnTo>
                  <a:lnTo>
                    <a:pt x="841" y="69"/>
                  </a:lnTo>
                  <a:lnTo>
                    <a:pt x="847" y="66"/>
                  </a:lnTo>
                  <a:lnTo>
                    <a:pt x="853" y="64"/>
                  </a:lnTo>
                  <a:lnTo>
                    <a:pt x="860" y="64"/>
                  </a:lnTo>
                  <a:lnTo>
                    <a:pt x="860" y="64"/>
                  </a:lnTo>
                  <a:lnTo>
                    <a:pt x="866" y="64"/>
                  </a:lnTo>
                  <a:lnTo>
                    <a:pt x="871" y="66"/>
                  </a:lnTo>
                  <a:lnTo>
                    <a:pt x="877" y="69"/>
                  </a:lnTo>
                  <a:lnTo>
                    <a:pt x="882" y="73"/>
                  </a:lnTo>
                  <a:lnTo>
                    <a:pt x="885" y="78"/>
                  </a:lnTo>
                  <a:lnTo>
                    <a:pt x="889" y="83"/>
                  </a:lnTo>
                  <a:lnTo>
                    <a:pt x="891" y="89"/>
                  </a:lnTo>
                  <a:lnTo>
                    <a:pt x="891" y="95"/>
                  </a:lnTo>
                  <a:lnTo>
                    <a:pt x="891" y="382"/>
                  </a:lnTo>
                  <a:lnTo>
                    <a:pt x="827" y="382"/>
                  </a:lnTo>
                  <a:lnTo>
                    <a:pt x="827" y="95"/>
                  </a:lnTo>
                  <a:close/>
                  <a:moveTo>
                    <a:pt x="891" y="922"/>
                  </a:moveTo>
                  <a:lnTo>
                    <a:pt x="891" y="922"/>
                  </a:lnTo>
                  <a:lnTo>
                    <a:pt x="891" y="929"/>
                  </a:lnTo>
                  <a:lnTo>
                    <a:pt x="889" y="935"/>
                  </a:lnTo>
                  <a:lnTo>
                    <a:pt x="885" y="941"/>
                  </a:lnTo>
                  <a:lnTo>
                    <a:pt x="882" y="945"/>
                  </a:lnTo>
                  <a:lnTo>
                    <a:pt x="877" y="949"/>
                  </a:lnTo>
                  <a:lnTo>
                    <a:pt x="871" y="951"/>
                  </a:lnTo>
                  <a:lnTo>
                    <a:pt x="866" y="953"/>
                  </a:lnTo>
                  <a:lnTo>
                    <a:pt x="860" y="954"/>
                  </a:lnTo>
                  <a:lnTo>
                    <a:pt x="860" y="954"/>
                  </a:lnTo>
                  <a:lnTo>
                    <a:pt x="853" y="953"/>
                  </a:lnTo>
                  <a:lnTo>
                    <a:pt x="847" y="951"/>
                  </a:lnTo>
                  <a:lnTo>
                    <a:pt x="841" y="949"/>
                  </a:lnTo>
                  <a:lnTo>
                    <a:pt x="837" y="945"/>
                  </a:lnTo>
                  <a:lnTo>
                    <a:pt x="833" y="941"/>
                  </a:lnTo>
                  <a:lnTo>
                    <a:pt x="831" y="935"/>
                  </a:lnTo>
                  <a:lnTo>
                    <a:pt x="828" y="929"/>
                  </a:lnTo>
                  <a:lnTo>
                    <a:pt x="827" y="922"/>
                  </a:lnTo>
                  <a:lnTo>
                    <a:pt x="827" y="700"/>
                  </a:lnTo>
                  <a:lnTo>
                    <a:pt x="891" y="700"/>
                  </a:lnTo>
                  <a:lnTo>
                    <a:pt x="891" y="922"/>
                  </a:lnTo>
                  <a:close/>
                  <a:moveTo>
                    <a:pt x="955" y="605"/>
                  </a:moveTo>
                  <a:lnTo>
                    <a:pt x="955" y="605"/>
                  </a:lnTo>
                  <a:lnTo>
                    <a:pt x="954" y="611"/>
                  </a:lnTo>
                  <a:lnTo>
                    <a:pt x="952" y="617"/>
                  </a:lnTo>
                  <a:lnTo>
                    <a:pt x="950" y="622"/>
                  </a:lnTo>
                  <a:lnTo>
                    <a:pt x="945" y="627"/>
                  </a:lnTo>
                  <a:lnTo>
                    <a:pt x="941" y="630"/>
                  </a:lnTo>
                  <a:lnTo>
                    <a:pt x="936" y="634"/>
                  </a:lnTo>
                  <a:lnTo>
                    <a:pt x="929" y="636"/>
                  </a:lnTo>
                  <a:lnTo>
                    <a:pt x="923" y="636"/>
                  </a:lnTo>
                  <a:lnTo>
                    <a:pt x="796" y="636"/>
                  </a:lnTo>
                  <a:lnTo>
                    <a:pt x="796" y="636"/>
                  </a:lnTo>
                  <a:lnTo>
                    <a:pt x="790" y="636"/>
                  </a:lnTo>
                  <a:lnTo>
                    <a:pt x="783" y="634"/>
                  </a:lnTo>
                  <a:lnTo>
                    <a:pt x="778" y="630"/>
                  </a:lnTo>
                  <a:lnTo>
                    <a:pt x="774" y="627"/>
                  </a:lnTo>
                  <a:lnTo>
                    <a:pt x="769" y="622"/>
                  </a:lnTo>
                  <a:lnTo>
                    <a:pt x="766" y="617"/>
                  </a:lnTo>
                  <a:lnTo>
                    <a:pt x="764" y="611"/>
                  </a:lnTo>
                  <a:lnTo>
                    <a:pt x="764" y="605"/>
                  </a:lnTo>
                  <a:lnTo>
                    <a:pt x="764" y="477"/>
                  </a:lnTo>
                  <a:lnTo>
                    <a:pt x="764" y="477"/>
                  </a:lnTo>
                  <a:lnTo>
                    <a:pt x="764" y="471"/>
                  </a:lnTo>
                  <a:lnTo>
                    <a:pt x="766" y="464"/>
                  </a:lnTo>
                  <a:lnTo>
                    <a:pt x="769" y="459"/>
                  </a:lnTo>
                  <a:lnTo>
                    <a:pt x="774" y="455"/>
                  </a:lnTo>
                  <a:lnTo>
                    <a:pt x="778" y="450"/>
                  </a:lnTo>
                  <a:lnTo>
                    <a:pt x="783" y="448"/>
                  </a:lnTo>
                  <a:lnTo>
                    <a:pt x="790" y="446"/>
                  </a:lnTo>
                  <a:lnTo>
                    <a:pt x="796" y="445"/>
                  </a:lnTo>
                  <a:lnTo>
                    <a:pt x="923" y="445"/>
                  </a:lnTo>
                  <a:lnTo>
                    <a:pt x="923" y="445"/>
                  </a:lnTo>
                  <a:lnTo>
                    <a:pt x="929" y="446"/>
                  </a:lnTo>
                  <a:lnTo>
                    <a:pt x="936" y="448"/>
                  </a:lnTo>
                  <a:lnTo>
                    <a:pt x="941" y="450"/>
                  </a:lnTo>
                  <a:lnTo>
                    <a:pt x="945" y="455"/>
                  </a:lnTo>
                  <a:lnTo>
                    <a:pt x="950" y="459"/>
                  </a:lnTo>
                  <a:lnTo>
                    <a:pt x="952" y="464"/>
                  </a:lnTo>
                  <a:lnTo>
                    <a:pt x="954" y="471"/>
                  </a:lnTo>
                  <a:lnTo>
                    <a:pt x="955" y="477"/>
                  </a:lnTo>
                  <a:lnTo>
                    <a:pt x="955" y="605"/>
                  </a:lnTo>
                  <a:close/>
                  <a:moveTo>
                    <a:pt x="605" y="133"/>
                  </a:moveTo>
                  <a:lnTo>
                    <a:pt x="605" y="95"/>
                  </a:lnTo>
                  <a:lnTo>
                    <a:pt x="605" y="95"/>
                  </a:lnTo>
                  <a:lnTo>
                    <a:pt x="604" y="85"/>
                  </a:lnTo>
                  <a:lnTo>
                    <a:pt x="603" y="76"/>
                  </a:lnTo>
                  <a:lnTo>
                    <a:pt x="601" y="67"/>
                  </a:lnTo>
                  <a:lnTo>
                    <a:pt x="598" y="59"/>
                  </a:lnTo>
                  <a:lnTo>
                    <a:pt x="594" y="50"/>
                  </a:lnTo>
                  <a:lnTo>
                    <a:pt x="588" y="43"/>
                  </a:lnTo>
                  <a:lnTo>
                    <a:pt x="583" y="35"/>
                  </a:lnTo>
                  <a:lnTo>
                    <a:pt x="577" y="27"/>
                  </a:lnTo>
                  <a:lnTo>
                    <a:pt x="570" y="22"/>
                  </a:lnTo>
                  <a:lnTo>
                    <a:pt x="562" y="17"/>
                  </a:lnTo>
                  <a:lnTo>
                    <a:pt x="555" y="11"/>
                  </a:lnTo>
                  <a:lnTo>
                    <a:pt x="546" y="7"/>
                  </a:lnTo>
                  <a:lnTo>
                    <a:pt x="538" y="4"/>
                  </a:lnTo>
                  <a:lnTo>
                    <a:pt x="529" y="2"/>
                  </a:lnTo>
                  <a:lnTo>
                    <a:pt x="519" y="1"/>
                  </a:lnTo>
                  <a:lnTo>
                    <a:pt x="510" y="0"/>
                  </a:lnTo>
                  <a:lnTo>
                    <a:pt x="510" y="0"/>
                  </a:lnTo>
                  <a:lnTo>
                    <a:pt x="500" y="1"/>
                  </a:lnTo>
                  <a:lnTo>
                    <a:pt x="491" y="2"/>
                  </a:lnTo>
                  <a:lnTo>
                    <a:pt x="481" y="4"/>
                  </a:lnTo>
                  <a:lnTo>
                    <a:pt x="472" y="7"/>
                  </a:lnTo>
                  <a:lnTo>
                    <a:pt x="464" y="11"/>
                  </a:lnTo>
                  <a:lnTo>
                    <a:pt x="456" y="17"/>
                  </a:lnTo>
                  <a:lnTo>
                    <a:pt x="449" y="22"/>
                  </a:lnTo>
                  <a:lnTo>
                    <a:pt x="442" y="27"/>
                  </a:lnTo>
                  <a:lnTo>
                    <a:pt x="436" y="35"/>
                  </a:lnTo>
                  <a:lnTo>
                    <a:pt x="430" y="43"/>
                  </a:lnTo>
                  <a:lnTo>
                    <a:pt x="426" y="50"/>
                  </a:lnTo>
                  <a:lnTo>
                    <a:pt x="422" y="59"/>
                  </a:lnTo>
                  <a:lnTo>
                    <a:pt x="419" y="67"/>
                  </a:lnTo>
                  <a:lnTo>
                    <a:pt x="416" y="76"/>
                  </a:lnTo>
                  <a:lnTo>
                    <a:pt x="414" y="85"/>
                  </a:lnTo>
                  <a:lnTo>
                    <a:pt x="414" y="95"/>
                  </a:lnTo>
                  <a:lnTo>
                    <a:pt x="414" y="133"/>
                  </a:lnTo>
                  <a:lnTo>
                    <a:pt x="414" y="133"/>
                  </a:lnTo>
                  <a:lnTo>
                    <a:pt x="400" y="139"/>
                  </a:lnTo>
                  <a:lnTo>
                    <a:pt x="389" y="147"/>
                  </a:lnTo>
                  <a:lnTo>
                    <a:pt x="378" y="156"/>
                  </a:lnTo>
                  <a:lnTo>
                    <a:pt x="368" y="167"/>
                  </a:lnTo>
                  <a:lnTo>
                    <a:pt x="361" y="180"/>
                  </a:lnTo>
                  <a:lnTo>
                    <a:pt x="355" y="193"/>
                  </a:lnTo>
                  <a:lnTo>
                    <a:pt x="352" y="208"/>
                  </a:lnTo>
                  <a:lnTo>
                    <a:pt x="351" y="223"/>
                  </a:lnTo>
                  <a:lnTo>
                    <a:pt x="351" y="349"/>
                  </a:lnTo>
                  <a:lnTo>
                    <a:pt x="351" y="349"/>
                  </a:lnTo>
                  <a:lnTo>
                    <a:pt x="352" y="365"/>
                  </a:lnTo>
                  <a:lnTo>
                    <a:pt x="355" y="379"/>
                  </a:lnTo>
                  <a:lnTo>
                    <a:pt x="361" y="393"/>
                  </a:lnTo>
                  <a:lnTo>
                    <a:pt x="368" y="405"/>
                  </a:lnTo>
                  <a:lnTo>
                    <a:pt x="378" y="416"/>
                  </a:lnTo>
                  <a:lnTo>
                    <a:pt x="389" y="426"/>
                  </a:lnTo>
                  <a:lnTo>
                    <a:pt x="400" y="433"/>
                  </a:lnTo>
                  <a:lnTo>
                    <a:pt x="414" y="439"/>
                  </a:lnTo>
                  <a:lnTo>
                    <a:pt x="414" y="922"/>
                  </a:lnTo>
                  <a:lnTo>
                    <a:pt x="414" y="922"/>
                  </a:lnTo>
                  <a:lnTo>
                    <a:pt x="414" y="932"/>
                  </a:lnTo>
                  <a:lnTo>
                    <a:pt x="416" y="942"/>
                  </a:lnTo>
                  <a:lnTo>
                    <a:pt x="419" y="950"/>
                  </a:lnTo>
                  <a:lnTo>
                    <a:pt x="422" y="960"/>
                  </a:lnTo>
                  <a:lnTo>
                    <a:pt x="426" y="967"/>
                  </a:lnTo>
                  <a:lnTo>
                    <a:pt x="430" y="976"/>
                  </a:lnTo>
                  <a:lnTo>
                    <a:pt x="436" y="983"/>
                  </a:lnTo>
                  <a:lnTo>
                    <a:pt x="442" y="990"/>
                  </a:lnTo>
                  <a:lnTo>
                    <a:pt x="449" y="996"/>
                  </a:lnTo>
                  <a:lnTo>
                    <a:pt x="456" y="1002"/>
                  </a:lnTo>
                  <a:lnTo>
                    <a:pt x="464" y="1006"/>
                  </a:lnTo>
                  <a:lnTo>
                    <a:pt x="472" y="1010"/>
                  </a:lnTo>
                  <a:lnTo>
                    <a:pt x="481" y="1014"/>
                  </a:lnTo>
                  <a:lnTo>
                    <a:pt x="491" y="1016"/>
                  </a:lnTo>
                  <a:lnTo>
                    <a:pt x="500" y="1017"/>
                  </a:lnTo>
                  <a:lnTo>
                    <a:pt x="510" y="1018"/>
                  </a:lnTo>
                  <a:lnTo>
                    <a:pt x="510" y="1018"/>
                  </a:lnTo>
                  <a:lnTo>
                    <a:pt x="519" y="1017"/>
                  </a:lnTo>
                  <a:lnTo>
                    <a:pt x="529" y="1016"/>
                  </a:lnTo>
                  <a:lnTo>
                    <a:pt x="538" y="1014"/>
                  </a:lnTo>
                  <a:lnTo>
                    <a:pt x="546" y="1010"/>
                  </a:lnTo>
                  <a:lnTo>
                    <a:pt x="555" y="1006"/>
                  </a:lnTo>
                  <a:lnTo>
                    <a:pt x="562" y="1002"/>
                  </a:lnTo>
                  <a:lnTo>
                    <a:pt x="570" y="996"/>
                  </a:lnTo>
                  <a:lnTo>
                    <a:pt x="577" y="990"/>
                  </a:lnTo>
                  <a:lnTo>
                    <a:pt x="583" y="983"/>
                  </a:lnTo>
                  <a:lnTo>
                    <a:pt x="588" y="976"/>
                  </a:lnTo>
                  <a:lnTo>
                    <a:pt x="594" y="967"/>
                  </a:lnTo>
                  <a:lnTo>
                    <a:pt x="598" y="960"/>
                  </a:lnTo>
                  <a:lnTo>
                    <a:pt x="601" y="950"/>
                  </a:lnTo>
                  <a:lnTo>
                    <a:pt x="603" y="942"/>
                  </a:lnTo>
                  <a:lnTo>
                    <a:pt x="604" y="932"/>
                  </a:lnTo>
                  <a:lnTo>
                    <a:pt x="605" y="922"/>
                  </a:lnTo>
                  <a:lnTo>
                    <a:pt x="605" y="439"/>
                  </a:lnTo>
                  <a:lnTo>
                    <a:pt x="605" y="439"/>
                  </a:lnTo>
                  <a:lnTo>
                    <a:pt x="618" y="433"/>
                  </a:lnTo>
                  <a:lnTo>
                    <a:pt x="630" y="426"/>
                  </a:lnTo>
                  <a:lnTo>
                    <a:pt x="642" y="416"/>
                  </a:lnTo>
                  <a:lnTo>
                    <a:pt x="650" y="405"/>
                  </a:lnTo>
                  <a:lnTo>
                    <a:pt x="658" y="393"/>
                  </a:lnTo>
                  <a:lnTo>
                    <a:pt x="664" y="379"/>
                  </a:lnTo>
                  <a:lnTo>
                    <a:pt x="668" y="365"/>
                  </a:lnTo>
                  <a:lnTo>
                    <a:pt x="669" y="349"/>
                  </a:lnTo>
                  <a:lnTo>
                    <a:pt x="669" y="223"/>
                  </a:lnTo>
                  <a:lnTo>
                    <a:pt x="669" y="223"/>
                  </a:lnTo>
                  <a:lnTo>
                    <a:pt x="668" y="208"/>
                  </a:lnTo>
                  <a:lnTo>
                    <a:pt x="664" y="193"/>
                  </a:lnTo>
                  <a:lnTo>
                    <a:pt x="658" y="180"/>
                  </a:lnTo>
                  <a:lnTo>
                    <a:pt x="650" y="167"/>
                  </a:lnTo>
                  <a:lnTo>
                    <a:pt x="642" y="156"/>
                  </a:lnTo>
                  <a:lnTo>
                    <a:pt x="630" y="147"/>
                  </a:lnTo>
                  <a:lnTo>
                    <a:pt x="618" y="139"/>
                  </a:lnTo>
                  <a:lnTo>
                    <a:pt x="605" y="133"/>
                  </a:lnTo>
                  <a:lnTo>
                    <a:pt x="605" y="133"/>
                  </a:lnTo>
                  <a:close/>
                  <a:moveTo>
                    <a:pt x="478" y="95"/>
                  </a:moveTo>
                  <a:lnTo>
                    <a:pt x="478" y="95"/>
                  </a:lnTo>
                  <a:lnTo>
                    <a:pt x="479" y="89"/>
                  </a:lnTo>
                  <a:lnTo>
                    <a:pt x="480" y="83"/>
                  </a:lnTo>
                  <a:lnTo>
                    <a:pt x="483" y="78"/>
                  </a:lnTo>
                  <a:lnTo>
                    <a:pt x="487" y="73"/>
                  </a:lnTo>
                  <a:lnTo>
                    <a:pt x="492" y="69"/>
                  </a:lnTo>
                  <a:lnTo>
                    <a:pt x="497" y="66"/>
                  </a:lnTo>
                  <a:lnTo>
                    <a:pt x="503" y="64"/>
                  </a:lnTo>
                  <a:lnTo>
                    <a:pt x="510" y="64"/>
                  </a:lnTo>
                  <a:lnTo>
                    <a:pt x="510" y="64"/>
                  </a:lnTo>
                  <a:lnTo>
                    <a:pt x="516" y="64"/>
                  </a:lnTo>
                  <a:lnTo>
                    <a:pt x="522" y="66"/>
                  </a:lnTo>
                  <a:lnTo>
                    <a:pt x="527" y="69"/>
                  </a:lnTo>
                  <a:lnTo>
                    <a:pt x="532" y="73"/>
                  </a:lnTo>
                  <a:lnTo>
                    <a:pt x="536" y="78"/>
                  </a:lnTo>
                  <a:lnTo>
                    <a:pt x="539" y="83"/>
                  </a:lnTo>
                  <a:lnTo>
                    <a:pt x="541" y="89"/>
                  </a:lnTo>
                  <a:lnTo>
                    <a:pt x="541" y="95"/>
                  </a:lnTo>
                  <a:lnTo>
                    <a:pt x="541" y="127"/>
                  </a:lnTo>
                  <a:lnTo>
                    <a:pt x="478" y="127"/>
                  </a:lnTo>
                  <a:lnTo>
                    <a:pt x="478" y="95"/>
                  </a:lnTo>
                  <a:close/>
                  <a:moveTo>
                    <a:pt x="541" y="922"/>
                  </a:moveTo>
                  <a:lnTo>
                    <a:pt x="541" y="922"/>
                  </a:lnTo>
                  <a:lnTo>
                    <a:pt x="541" y="929"/>
                  </a:lnTo>
                  <a:lnTo>
                    <a:pt x="539" y="935"/>
                  </a:lnTo>
                  <a:lnTo>
                    <a:pt x="536" y="941"/>
                  </a:lnTo>
                  <a:lnTo>
                    <a:pt x="532" y="945"/>
                  </a:lnTo>
                  <a:lnTo>
                    <a:pt x="527" y="949"/>
                  </a:lnTo>
                  <a:lnTo>
                    <a:pt x="522" y="951"/>
                  </a:lnTo>
                  <a:lnTo>
                    <a:pt x="516" y="953"/>
                  </a:lnTo>
                  <a:lnTo>
                    <a:pt x="510" y="954"/>
                  </a:lnTo>
                  <a:lnTo>
                    <a:pt x="510" y="954"/>
                  </a:lnTo>
                  <a:lnTo>
                    <a:pt x="503" y="953"/>
                  </a:lnTo>
                  <a:lnTo>
                    <a:pt x="497" y="951"/>
                  </a:lnTo>
                  <a:lnTo>
                    <a:pt x="492" y="949"/>
                  </a:lnTo>
                  <a:lnTo>
                    <a:pt x="487" y="945"/>
                  </a:lnTo>
                  <a:lnTo>
                    <a:pt x="483" y="941"/>
                  </a:lnTo>
                  <a:lnTo>
                    <a:pt x="480" y="935"/>
                  </a:lnTo>
                  <a:lnTo>
                    <a:pt x="479" y="929"/>
                  </a:lnTo>
                  <a:lnTo>
                    <a:pt x="478" y="922"/>
                  </a:lnTo>
                  <a:lnTo>
                    <a:pt x="478" y="445"/>
                  </a:lnTo>
                  <a:lnTo>
                    <a:pt x="541" y="445"/>
                  </a:lnTo>
                  <a:lnTo>
                    <a:pt x="541" y="922"/>
                  </a:lnTo>
                  <a:close/>
                  <a:moveTo>
                    <a:pt x="605" y="349"/>
                  </a:moveTo>
                  <a:lnTo>
                    <a:pt x="605" y="349"/>
                  </a:lnTo>
                  <a:lnTo>
                    <a:pt x="604" y="356"/>
                  </a:lnTo>
                  <a:lnTo>
                    <a:pt x="602" y="362"/>
                  </a:lnTo>
                  <a:lnTo>
                    <a:pt x="600" y="368"/>
                  </a:lnTo>
                  <a:lnTo>
                    <a:pt x="596" y="372"/>
                  </a:lnTo>
                  <a:lnTo>
                    <a:pt x="591" y="376"/>
                  </a:lnTo>
                  <a:lnTo>
                    <a:pt x="586" y="379"/>
                  </a:lnTo>
                  <a:lnTo>
                    <a:pt x="580" y="380"/>
                  </a:lnTo>
                  <a:lnTo>
                    <a:pt x="573" y="382"/>
                  </a:lnTo>
                  <a:lnTo>
                    <a:pt x="445" y="382"/>
                  </a:lnTo>
                  <a:lnTo>
                    <a:pt x="445" y="382"/>
                  </a:lnTo>
                  <a:lnTo>
                    <a:pt x="439" y="380"/>
                  </a:lnTo>
                  <a:lnTo>
                    <a:pt x="434" y="379"/>
                  </a:lnTo>
                  <a:lnTo>
                    <a:pt x="428" y="376"/>
                  </a:lnTo>
                  <a:lnTo>
                    <a:pt x="424" y="372"/>
                  </a:lnTo>
                  <a:lnTo>
                    <a:pt x="420" y="368"/>
                  </a:lnTo>
                  <a:lnTo>
                    <a:pt x="416" y="362"/>
                  </a:lnTo>
                  <a:lnTo>
                    <a:pt x="414" y="356"/>
                  </a:lnTo>
                  <a:lnTo>
                    <a:pt x="414" y="349"/>
                  </a:lnTo>
                  <a:lnTo>
                    <a:pt x="414" y="223"/>
                  </a:lnTo>
                  <a:lnTo>
                    <a:pt x="414" y="223"/>
                  </a:lnTo>
                  <a:lnTo>
                    <a:pt x="414" y="216"/>
                  </a:lnTo>
                  <a:lnTo>
                    <a:pt x="416" y="210"/>
                  </a:lnTo>
                  <a:lnTo>
                    <a:pt x="420" y="205"/>
                  </a:lnTo>
                  <a:lnTo>
                    <a:pt x="424" y="200"/>
                  </a:lnTo>
                  <a:lnTo>
                    <a:pt x="428" y="196"/>
                  </a:lnTo>
                  <a:lnTo>
                    <a:pt x="434" y="194"/>
                  </a:lnTo>
                  <a:lnTo>
                    <a:pt x="439" y="192"/>
                  </a:lnTo>
                  <a:lnTo>
                    <a:pt x="445" y="191"/>
                  </a:lnTo>
                  <a:lnTo>
                    <a:pt x="573" y="191"/>
                  </a:lnTo>
                  <a:lnTo>
                    <a:pt x="573" y="191"/>
                  </a:lnTo>
                  <a:lnTo>
                    <a:pt x="580" y="192"/>
                  </a:lnTo>
                  <a:lnTo>
                    <a:pt x="586" y="194"/>
                  </a:lnTo>
                  <a:lnTo>
                    <a:pt x="591" y="196"/>
                  </a:lnTo>
                  <a:lnTo>
                    <a:pt x="596" y="200"/>
                  </a:lnTo>
                  <a:lnTo>
                    <a:pt x="600" y="205"/>
                  </a:lnTo>
                  <a:lnTo>
                    <a:pt x="602" y="210"/>
                  </a:lnTo>
                  <a:lnTo>
                    <a:pt x="604" y="216"/>
                  </a:lnTo>
                  <a:lnTo>
                    <a:pt x="605" y="223"/>
                  </a:lnTo>
                  <a:lnTo>
                    <a:pt x="605" y="3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42" name="矩形 41"/>
          <p:cNvSpPr/>
          <p:nvPr/>
        </p:nvSpPr>
        <p:spPr>
          <a:xfrm>
            <a:off x="6316895" y="1285875"/>
            <a:ext cx="3414479" cy="8096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smtClean="0">
                <a:latin typeface="微软雅黑"/>
                <a:ea typeface="微软雅黑"/>
                <a:cs typeface="微软雅黑"/>
              </a:rPr>
              <a:t>P</a:t>
            </a:r>
            <a:r>
              <a:rPr lang="en-US" altLang="zh-CN" sz="1600" dirty="0" err="1" smtClean="0">
                <a:latin typeface="微软雅黑"/>
                <a:ea typeface="微软雅黑"/>
                <a:cs typeface="微软雅黑"/>
              </a:rPr>
              <a:t>ersonalized</a:t>
            </a:r>
            <a:r>
              <a:rPr lang="zh-CN" altLang="en-US" sz="1600" dirty="0" smtClean="0">
                <a:latin typeface="微软雅黑"/>
                <a:ea typeface="微软雅黑"/>
                <a:cs typeface="微软雅黑"/>
              </a:rPr>
              <a:t> </a:t>
            </a:r>
            <a:r>
              <a:rPr lang="en-US" altLang="zh-CN" sz="1600" dirty="0">
                <a:latin typeface="微软雅黑"/>
                <a:ea typeface="微软雅黑"/>
                <a:cs typeface="微软雅黑"/>
              </a:rPr>
              <a:t>recommendation</a:t>
            </a:r>
            <a:r>
              <a:rPr lang="zh-CN" altLang="en-US" sz="1600" dirty="0">
                <a:latin typeface="微软雅黑"/>
                <a:ea typeface="微软雅黑"/>
                <a:cs typeface="微软雅黑"/>
              </a:rPr>
              <a:t> </a:t>
            </a:r>
            <a:r>
              <a:rPr lang="en-US" altLang="zh-CN" sz="1600" dirty="0">
                <a:latin typeface="微软雅黑"/>
                <a:ea typeface="微软雅黑"/>
                <a:cs typeface="微软雅黑"/>
              </a:rPr>
              <a:t>engine</a:t>
            </a:r>
          </a:p>
          <a:p>
            <a:pPr algn="ctr"/>
            <a:endParaRPr lang="en-US" altLang="zh-CN" sz="1600" b="1" dirty="0">
              <a:solidFill>
                <a:schemeClr val="bg1"/>
              </a:solidFill>
              <a:latin typeface="微软雅黑"/>
              <a:ea typeface="微软雅黑"/>
              <a:cs typeface="微软雅黑"/>
            </a:endParaRPr>
          </a:p>
        </p:txBody>
      </p:sp>
      <p:sp>
        <p:nvSpPr>
          <p:cNvPr id="45" name="矩形 44"/>
          <p:cNvSpPr/>
          <p:nvPr/>
        </p:nvSpPr>
        <p:spPr>
          <a:xfrm>
            <a:off x="7534924" y="4302537"/>
            <a:ext cx="3164826" cy="5869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600" dirty="0">
                <a:latin typeface="微软雅黑"/>
                <a:ea typeface="微软雅黑"/>
                <a:cs typeface="微软雅黑"/>
              </a:rPr>
              <a:t>A</a:t>
            </a:r>
            <a:r>
              <a:rPr lang="en-US" altLang="zh-CN" sz="1600" dirty="0" err="1">
                <a:latin typeface="微软雅黑"/>
                <a:ea typeface="微软雅黑"/>
                <a:cs typeface="微软雅黑"/>
              </a:rPr>
              <a:t>pplication</a:t>
            </a:r>
            <a:r>
              <a:rPr lang="zh-CN" altLang="en-US" sz="1600" dirty="0">
                <a:latin typeface="微软雅黑"/>
                <a:ea typeface="微软雅黑"/>
                <a:cs typeface="微软雅黑"/>
              </a:rPr>
              <a:t> </a:t>
            </a:r>
            <a:r>
              <a:rPr lang="en-US" altLang="zh-CN" sz="1600" dirty="0">
                <a:latin typeface="微软雅黑"/>
                <a:ea typeface="微软雅黑"/>
                <a:cs typeface="微软雅黑"/>
              </a:rPr>
              <a:t>in</a:t>
            </a:r>
            <a:r>
              <a:rPr lang="zh-CN" altLang="en-US" sz="1600" dirty="0">
                <a:latin typeface="微软雅黑"/>
                <a:ea typeface="微软雅黑"/>
                <a:cs typeface="微软雅黑"/>
              </a:rPr>
              <a:t> </a:t>
            </a:r>
            <a:r>
              <a:rPr lang="en-US" altLang="zh-CN" sz="1600" dirty="0">
                <a:latin typeface="微软雅黑"/>
                <a:ea typeface="微软雅黑"/>
                <a:cs typeface="微软雅黑"/>
              </a:rPr>
              <a:t>various</a:t>
            </a:r>
            <a:r>
              <a:rPr lang="zh-CN" altLang="en-US" sz="1600" dirty="0">
                <a:latin typeface="微软雅黑"/>
                <a:ea typeface="微软雅黑"/>
                <a:cs typeface="微软雅黑"/>
              </a:rPr>
              <a:t> </a:t>
            </a:r>
            <a:r>
              <a:rPr lang="en-US" altLang="zh-CN" sz="1600" dirty="0">
                <a:latin typeface="微软雅黑"/>
                <a:ea typeface="微软雅黑"/>
                <a:cs typeface="微软雅黑"/>
              </a:rPr>
              <a:t>vertical</a:t>
            </a:r>
            <a:r>
              <a:rPr lang="zh-CN" altLang="en-US" sz="1600" dirty="0">
                <a:latin typeface="微软雅黑"/>
                <a:ea typeface="微软雅黑"/>
                <a:cs typeface="微软雅黑"/>
              </a:rPr>
              <a:t> </a:t>
            </a:r>
            <a:r>
              <a:rPr lang="en-US" altLang="zh-CN" sz="1600" dirty="0">
                <a:latin typeface="微软雅黑"/>
                <a:ea typeface="微软雅黑"/>
                <a:cs typeface="微软雅黑"/>
              </a:rPr>
              <a:t>markets</a:t>
            </a:r>
          </a:p>
        </p:txBody>
      </p:sp>
      <p:grpSp>
        <p:nvGrpSpPr>
          <p:cNvPr id="48" name="组合 47"/>
          <p:cNvGrpSpPr/>
          <p:nvPr/>
        </p:nvGrpSpPr>
        <p:grpSpPr>
          <a:xfrm>
            <a:off x="5769967" y="2619221"/>
            <a:ext cx="648000" cy="648000"/>
            <a:chOff x="10774845" y="5114345"/>
            <a:chExt cx="648000" cy="648000"/>
          </a:xfrm>
        </p:grpSpPr>
        <p:sp>
          <p:nvSpPr>
            <p:cNvPr id="49" name="椭圆 48"/>
            <p:cNvSpPr/>
            <p:nvPr/>
          </p:nvSpPr>
          <p:spPr>
            <a:xfrm>
              <a:off x="10774845" y="5114345"/>
              <a:ext cx="648000" cy="648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0" name="Freeform 92"/>
            <p:cNvSpPr>
              <a:spLocks noEditPoints="1"/>
            </p:cNvSpPr>
            <p:nvPr/>
          </p:nvSpPr>
          <p:spPr bwMode="auto">
            <a:xfrm>
              <a:off x="10888875" y="5233894"/>
              <a:ext cx="418991" cy="415017"/>
            </a:xfrm>
            <a:custGeom>
              <a:avLst/>
              <a:gdLst>
                <a:gd name="T0" fmla="*/ 359 w 1018"/>
                <a:gd name="T1" fmla="*/ 20 h 890"/>
                <a:gd name="T2" fmla="*/ 186 w 1018"/>
                <a:gd name="T3" fmla="*/ 102 h 890"/>
                <a:gd name="T4" fmla="*/ 62 w 1018"/>
                <a:gd name="T5" fmla="*/ 233 h 890"/>
                <a:gd name="T6" fmla="*/ 3 w 1018"/>
                <a:gd name="T7" fmla="*/ 400 h 890"/>
                <a:gd name="T8" fmla="*/ 16 w 1018"/>
                <a:gd name="T9" fmla="*/ 557 h 890"/>
                <a:gd name="T10" fmla="*/ 102 w 1018"/>
                <a:gd name="T11" fmla="*/ 711 h 890"/>
                <a:gd name="T12" fmla="*/ 246 w 1018"/>
                <a:gd name="T13" fmla="*/ 826 h 890"/>
                <a:gd name="T14" fmla="*/ 433 w 1018"/>
                <a:gd name="T15" fmla="*/ 885 h 890"/>
                <a:gd name="T16" fmla="*/ 612 w 1018"/>
                <a:gd name="T17" fmla="*/ 882 h 890"/>
                <a:gd name="T18" fmla="*/ 794 w 1018"/>
                <a:gd name="T19" fmla="*/ 814 h 890"/>
                <a:gd name="T20" fmla="*/ 931 w 1018"/>
                <a:gd name="T21" fmla="*/ 694 h 890"/>
                <a:gd name="T22" fmla="*/ 1008 w 1018"/>
                <a:gd name="T23" fmla="*/ 535 h 890"/>
                <a:gd name="T24" fmla="*/ 1013 w 1018"/>
                <a:gd name="T25" fmla="*/ 378 h 890"/>
                <a:gd name="T26" fmla="*/ 944 w 1018"/>
                <a:gd name="T27" fmla="*/ 214 h 890"/>
                <a:gd name="T28" fmla="*/ 813 w 1018"/>
                <a:gd name="T29" fmla="*/ 89 h 890"/>
                <a:gd name="T30" fmla="*/ 636 w 1018"/>
                <a:gd name="T31" fmla="*/ 14 h 890"/>
                <a:gd name="T32" fmla="*/ 330 w 1018"/>
                <a:gd name="T33" fmla="*/ 96 h 890"/>
                <a:gd name="T34" fmla="*/ 230 w 1018"/>
                <a:gd name="T35" fmla="*/ 149 h 890"/>
                <a:gd name="T36" fmla="*/ 195 w 1018"/>
                <a:gd name="T37" fmla="*/ 204 h 890"/>
                <a:gd name="T38" fmla="*/ 234 w 1018"/>
                <a:gd name="T39" fmla="*/ 321 h 890"/>
                <a:gd name="T40" fmla="*/ 71 w 1018"/>
                <a:gd name="T41" fmla="*/ 382 h 890"/>
                <a:gd name="T42" fmla="*/ 117 w 1018"/>
                <a:gd name="T43" fmla="*/ 266 h 890"/>
                <a:gd name="T44" fmla="*/ 224 w 1018"/>
                <a:gd name="T45" fmla="*/ 477 h 890"/>
                <a:gd name="T46" fmla="*/ 249 w 1018"/>
                <a:gd name="T47" fmla="*/ 634 h 890"/>
                <a:gd name="T48" fmla="*/ 155 w 1018"/>
                <a:gd name="T49" fmla="*/ 675 h 890"/>
                <a:gd name="T50" fmla="*/ 88 w 1018"/>
                <a:gd name="T51" fmla="*/ 569 h 890"/>
                <a:gd name="T52" fmla="*/ 230 w 1018"/>
                <a:gd name="T53" fmla="*/ 741 h 890"/>
                <a:gd name="T54" fmla="*/ 330 w 1018"/>
                <a:gd name="T55" fmla="*/ 794 h 890"/>
                <a:gd name="T56" fmla="*/ 478 w 1018"/>
                <a:gd name="T57" fmla="*/ 822 h 890"/>
                <a:gd name="T58" fmla="*/ 385 w 1018"/>
                <a:gd name="T59" fmla="*/ 760 h 890"/>
                <a:gd name="T60" fmla="*/ 478 w 1018"/>
                <a:gd name="T61" fmla="*/ 669 h 890"/>
                <a:gd name="T62" fmla="*/ 335 w 1018"/>
                <a:gd name="T63" fmla="*/ 626 h 890"/>
                <a:gd name="T64" fmla="*/ 291 w 1018"/>
                <a:gd name="T65" fmla="*/ 518 h 890"/>
                <a:gd name="T66" fmla="*/ 289 w 1018"/>
                <a:gd name="T67" fmla="*/ 393 h 890"/>
                <a:gd name="T68" fmla="*/ 317 w 1018"/>
                <a:gd name="T69" fmla="*/ 258 h 890"/>
                <a:gd name="T70" fmla="*/ 478 w 1018"/>
                <a:gd name="T71" fmla="*/ 221 h 890"/>
                <a:gd name="T72" fmla="*/ 385 w 1018"/>
                <a:gd name="T73" fmla="*/ 131 h 890"/>
                <a:gd name="T74" fmla="*/ 478 w 1018"/>
                <a:gd name="T75" fmla="*/ 69 h 890"/>
                <a:gd name="T76" fmla="*/ 785 w 1018"/>
                <a:gd name="T77" fmla="*/ 321 h 890"/>
                <a:gd name="T78" fmla="*/ 823 w 1018"/>
                <a:gd name="T79" fmla="*/ 204 h 890"/>
                <a:gd name="T80" fmla="*/ 910 w 1018"/>
                <a:gd name="T81" fmla="*/ 280 h 890"/>
                <a:gd name="T82" fmla="*/ 951 w 1018"/>
                <a:gd name="T83" fmla="*/ 398 h 890"/>
                <a:gd name="T84" fmla="*/ 728 w 1018"/>
                <a:gd name="T85" fmla="*/ 154 h 890"/>
                <a:gd name="T86" fmla="*/ 790 w 1018"/>
                <a:gd name="T87" fmla="*/ 149 h 890"/>
                <a:gd name="T88" fmla="*/ 590 w 1018"/>
                <a:gd name="T89" fmla="*/ 91 h 890"/>
                <a:gd name="T90" fmla="*/ 645 w 1018"/>
                <a:gd name="T91" fmla="*/ 207 h 890"/>
                <a:gd name="T92" fmla="*/ 625 w 1018"/>
                <a:gd name="T93" fmla="*/ 277 h 890"/>
                <a:gd name="T94" fmla="*/ 721 w 1018"/>
                <a:gd name="T95" fmla="*/ 332 h 890"/>
                <a:gd name="T96" fmla="*/ 731 w 1018"/>
                <a:gd name="T97" fmla="*/ 477 h 890"/>
                <a:gd name="T98" fmla="*/ 708 w 1018"/>
                <a:gd name="T99" fmla="*/ 615 h 890"/>
                <a:gd name="T100" fmla="*/ 541 w 1018"/>
                <a:gd name="T101" fmla="*/ 477 h 890"/>
                <a:gd name="T102" fmla="*/ 678 w 1018"/>
                <a:gd name="T103" fmla="*/ 692 h 890"/>
                <a:gd name="T104" fmla="*/ 571 w 1018"/>
                <a:gd name="T105" fmla="*/ 811 h 890"/>
                <a:gd name="T106" fmla="*/ 716 w 1018"/>
                <a:gd name="T107" fmla="*/ 756 h 890"/>
                <a:gd name="T108" fmla="*/ 742 w 1018"/>
                <a:gd name="T109" fmla="*/ 770 h 890"/>
                <a:gd name="T110" fmla="*/ 785 w 1018"/>
                <a:gd name="T111" fmla="*/ 664 h 890"/>
                <a:gd name="T112" fmla="*/ 791 w 1018"/>
                <a:gd name="T113" fmla="*/ 525 h 890"/>
                <a:gd name="T114" fmla="*/ 941 w 1018"/>
                <a:gd name="T115" fmla="*/ 538 h 890"/>
                <a:gd name="T116" fmla="*/ 884 w 1018"/>
                <a:gd name="T117" fmla="*/ 65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890">
                  <a:moveTo>
                    <a:pt x="510" y="0"/>
                  </a:moveTo>
                  <a:lnTo>
                    <a:pt x="510" y="0"/>
                  </a:lnTo>
                  <a:lnTo>
                    <a:pt x="483" y="1"/>
                  </a:lnTo>
                  <a:lnTo>
                    <a:pt x="457" y="2"/>
                  </a:lnTo>
                  <a:lnTo>
                    <a:pt x="433" y="5"/>
                  </a:lnTo>
                  <a:lnTo>
                    <a:pt x="407" y="8"/>
                  </a:lnTo>
                  <a:lnTo>
                    <a:pt x="382" y="14"/>
                  </a:lnTo>
                  <a:lnTo>
                    <a:pt x="359" y="20"/>
                  </a:lnTo>
                  <a:lnTo>
                    <a:pt x="335" y="27"/>
                  </a:lnTo>
                  <a:lnTo>
                    <a:pt x="311" y="35"/>
                  </a:lnTo>
                  <a:lnTo>
                    <a:pt x="289" y="44"/>
                  </a:lnTo>
                  <a:lnTo>
                    <a:pt x="267" y="54"/>
                  </a:lnTo>
                  <a:lnTo>
                    <a:pt x="246" y="64"/>
                  </a:lnTo>
                  <a:lnTo>
                    <a:pt x="225" y="76"/>
                  </a:lnTo>
                  <a:lnTo>
                    <a:pt x="205" y="89"/>
                  </a:lnTo>
                  <a:lnTo>
                    <a:pt x="186" y="102"/>
                  </a:lnTo>
                  <a:lnTo>
                    <a:pt x="168" y="116"/>
                  </a:lnTo>
                  <a:lnTo>
                    <a:pt x="150" y="131"/>
                  </a:lnTo>
                  <a:lnTo>
                    <a:pt x="133" y="146"/>
                  </a:lnTo>
                  <a:lnTo>
                    <a:pt x="117" y="162"/>
                  </a:lnTo>
                  <a:lnTo>
                    <a:pt x="102" y="179"/>
                  </a:lnTo>
                  <a:lnTo>
                    <a:pt x="88" y="196"/>
                  </a:lnTo>
                  <a:lnTo>
                    <a:pt x="74" y="214"/>
                  </a:lnTo>
                  <a:lnTo>
                    <a:pt x="62" y="233"/>
                  </a:lnTo>
                  <a:lnTo>
                    <a:pt x="51" y="252"/>
                  </a:lnTo>
                  <a:lnTo>
                    <a:pt x="41" y="272"/>
                  </a:lnTo>
                  <a:lnTo>
                    <a:pt x="31" y="292"/>
                  </a:lnTo>
                  <a:lnTo>
                    <a:pt x="24" y="313"/>
                  </a:lnTo>
                  <a:lnTo>
                    <a:pt x="16" y="334"/>
                  </a:lnTo>
                  <a:lnTo>
                    <a:pt x="11" y="355"/>
                  </a:lnTo>
                  <a:lnTo>
                    <a:pt x="7" y="378"/>
                  </a:lnTo>
                  <a:lnTo>
                    <a:pt x="3" y="400"/>
                  </a:lnTo>
                  <a:lnTo>
                    <a:pt x="1" y="423"/>
                  </a:lnTo>
                  <a:lnTo>
                    <a:pt x="0" y="445"/>
                  </a:lnTo>
                  <a:lnTo>
                    <a:pt x="0" y="445"/>
                  </a:lnTo>
                  <a:lnTo>
                    <a:pt x="1" y="468"/>
                  </a:lnTo>
                  <a:lnTo>
                    <a:pt x="3" y="490"/>
                  </a:lnTo>
                  <a:lnTo>
                    <a:pt x="7" y="513"/>
                  </a:lnTo>
                  <a:lnTo>
                    <a:pt x="11" y="535"/>
                  </a:lnTo>
                  <a:lnTo>
                    <a:pt x="16" y="557"/>
                  </a:lnTo>
                  <a:lnTo>
                    <a:pt x="24" y="577"/>
                  </a:lnTo>
                  <a:lnTo>
                    <a:pt x="31" y="599"/>
                  </a:lnTo>
                  <a:lnTo>
                    <a:pt x="41" y="618"/>
                  </a:lnTo>
                  <a:lnTo>
                    <a:pt x="51" y="638"/>
                  </a:lnTo>
                  <a:lnTo>
                    <a:pt x="62" y="658"/>
                  </a:lnTo>
                  <a:lnTo>
                    <a:pt x="74" y="676"/>
                  </a:lnTo>
                  <a:lnTo>
                    <a:pt x="88" y="694"/>
                  </a:lnTo>
                  <a:lnTo>
                    <a:pt x="102" y="711"/>
                  </a:lnTo>
                  <a:lnTo>
                    <a:pt x="117" y="728"/>
                  </a:lnTo>
                  <a:lnTo>
                    <a:pt x="133" y="744"/>
                  </a:lnTo>
                  <a:lnTo>
                    <a:pt x="150" y="760"/>
                  </a:lnTo>
                  <a:lnTo>
                    <a:pt x="168" y="775"/>
                  </a:lnTo>
                  <a:lnTo>
                    <a:pt x="186" y="788"/>
                  </a:lnTo>
                  <a:lnTo>
                    <a:pt x="205" y="801"/>
                  </a:lnTo>
                  <a:lnTo>
                    <a:pt x="225" y="814"/>
                  </a:lnTo>
                  <a:lnTo>
                    <a:pt x="246" y="826"/>
                  </a:lnTo>
                  <a:lnTo>
                    <a:pt x="267" y="837"/>
                  </a:lnTo>
                  <a:lnTo>
                    <a:pt x="289" y="846"/>
                  </a:lnTo>
                  <a:lnTo>
                    <a:pt x="311" y="855"/>
                  </a:lnTo>
                  <a:lnTo>
                    <a:pt x="335" y="864"/>
                  </a:lnTo>
                  <a:lnTo>
                    <a:pt x="359" y="870"/>
                  </a:lnTo>
                  <a:lnTo>
                    <a:pt x="382" y="876"/>
                  </a:lnTo>
                  <a:lnTo>
                    <a:pt x="407" y="882"/>
                  </a:lnTo>
                  <a:lnTo>
                    <a:pt x="433" y="885"/>
                  </a:lnTo>
                  <a:lnTo>
                    <a:pt x="457" y="888"/>
                  </a:lnTo>
                  <a:lnTo>
                    <a:pt x="483" y="889"/>
                  </a:lnTo>
                  <a:lnTo>
                    <a:pt x="510" y="890"/>
                  </a:lnTo>
                  <a:lnTo>
                    <a:pt x="510" y="890"/>
                  </a:lnTo>
                  <a:lnTo>
                    <a:pt x="536" y="889"/>
                  </a:lnTo>
                  <a:lnTo>
                    <a:pt x="561" y="888"/>
                  </a:lnTo>
                  <a:lnTo>
                    <a:pt x="587" y="885"/>
                  </a:lnTo>
                  <a:lnTo>
                    <a:pt x="612" y="882"/>
                  </a:lnTo>
                  <a:lnTo>
                    <a:pt x="636" y="876"/>
                  </a:lnTo>
                  <a:lnTo>
                    <a:pt x="661" y="870"/>
                  </a:lnTo>
                  <a:lnTo>
                    <a:pt x="685" y="864"/>
                  </a:lnTo>
                  <a:lnTo>
                    <a:pt x="707" y="855"/>
                  </a:lnTo>
                  <a:lnTo>
                    <a:pt x="730" y="846"/>
                  </a:lnTo>
                  <a:lnTo>
                    <a:pt x="752" y="837"/>
                  </a:lnTo>
                  <a:lnTo>
                    <a:pt x="773" y="826"/>
                  </a:lnTo>
                  <a:lnTo>
                    <a:pt x="794" y="814"/>
                  </a:lnTo>
                  <a:lnTo>
                    <a:pt x="813" y="801"/>
                  </a:lnTo>
                  <a:lnTo>
                    <a:pt x="833" y="788"/>
                  </a:lnTo>
                  <a:lnTo>
                    <a:pt x="851" y="775"/>
                  </a:lnTo>
                  <a:lnTo>
                    <a:pt x="869" y="760"/>
                  </a:lnTo>
                  <a:lnTo>
                    <a:pt x="886" y="744"/>
                  </a:lnTo>
                  <a:lnTo>
                    <a:pt x="903" y="728"/>
                  </a:lnTo>
                  <a:lnTo>
                    <a:pt x="918" y="711"/>
                  </a:lnTo>
                  <a:lnTo>
                    <a:pt x="931" y="694"/>
                  </a:lnTo>
                  <a:lnTo>
                    <a:pt x="944" y="676"/>
                  </a:lnTo>
                  <a:lnTo>
                    <a:pt x="957" y="658"/>
                  </a:lnTo>
                  <a:lnTo>
                    <a:pt x="968" y="638"/>
                  </a:lnTo>
                  <a:lnTo>
                    <a:pt x="979" y="618"/>
                  </a:lnTo>
                  <a:lnTo>
                    <a:pt x="987" y="599"/>
                  </a:lnTo>
                  <a:lnTo>
                    <a:pt x="996" y="577"/>
                  </a:lnTo>
                  <a:lnTo>
                    <a:pt x="1002" y="557"/>
                  </a:lnTo>
                  <a:lnTo>
                    <a:pt x="1008" y="535"/>
                  </a:lnTo>
                  <a:lnTo>
                    <a:pt x="1013" y="513"/>
                  </a:lnTo>
                  <a:lnTo>
                    <a:pt x="1016" y="490"/>
                  </a:lnTo>
                  <a:lnTo>
                    <a:pt x="1017" y="468"/>
                  </a:lnTo>
                  <a:lnTo>
                    <a:pt x="1018" y="445"/>
                  </a:lnTo>
                  <a:lnTo>
                    <a:pt x="1018" y="445"/>
                  </a:lnTo>
                  <a:lnTo>
                    <a:pt x="1017" y="423"/>
                  </a:lnTo>
                  <a:lnTo>
                    <a:pt x="1016" y="400"/>
                  </a:lnTo>
                  <a:lnTo>
                    <a:pt x="1013" y="378"/>
                  </a:lnTo>
                  <a:lnTo>
                    <a:pt x="1008" y="355"/>
                  </a:lnTo>
                  <a:lnTo>
                    <a:pt x="1002" y="334"/>
                  </a:lnTo>
                  <a:lnTo>
                    <a:pt x="996" y="313"/>
                  </a:lnTo>
                  <a:lnTo>
                    <a:pt x="987" y="292"/>
                  </a:lnTo>
                  <a:lnTo>
                    <a:pt x="979" y="272"/>
                  </a:lnTo>
                  <a:lnTo>
                    <a:pt x="968" y="252"/>
                  </a:lnTo>
                  <a:lnTo>
                    <a:pt x="957" y="233"/>
                  </a:lnTo>
                  <a:lnTo>
                    <a:pt x="944" y="214"/>
                  </a:lnTo>
                  <a:lnTo>
                    <a:pt x="931" y="196"/>
                  </a:lnTo>
                  <a:lnTo>
                    <a:pt x="918" y="179"/>
                  </a:lnTo>
                  <a:lnTo>
                    <a:pt x="903" y="162"/>
                  </a:lnTo>
                  <a:lnTo>
                    <a:pt x="886" y="146"/>
                  </a:lnTo>
                  <a:lnTo>
                    <a:pt x="869" y="131"/>
                  </a:lnTo>
                  <a:lnTo>
                    <a:pt x="851" y="116"/>
                  </a:lnTo>
                  <a:lnTo>
                    <a:pt x="833" y="102"/>
                  </a:lnTo>
                  <a:lnTo>
                    <a:pt x="813" y="89"/>
                  </a:lnTo>
                  <a:lnTo>
                    <a:pt x="794" y="76"/>
                  </a:lnTo>
                  <a:lnTo>
                    <a:pt x="773" y="64"/>
                  </a:lnTo>
                  <a:lnTo>
                    <a:pt x="752" y="54"/>
                  </a:lnTo>
                  <a:lnTo>
                    <a:pt x="730" y="44"/>
                  </a:lnTo>
                  <a:lnTo>
                    <a:pt x="707" y="35"/>
                  </a:lnTo>
                  <a:lnTo>
                    <a:pt x="685" y="27"/>
                  </a:lnTo>
                  <a:lnTo>
                    <a:pt x="661" y="20"/>
                  </a:lnTo>
                  <a:lnTo>
                    <a:pt x="636" y="14"/>
                  </a:lnTo>
                  <a:lnTo>
                    <a:pt x="612" y="8"/>
                  </a:lnTo>
                  <a:lnTo>
                    <a:pt x="587" y="5"/>
                  </a:lnTo>
                  <a:lnTo>
                    <a:pt x="561" y="2"/>
                  </a:lnTo>
                  <a:lnTo>
                    <a:pt x="536" y="1"/>
                  </a:lnTo>
                  <a:lnTo>
                    <a:pt x="510" y="0"/>
                  </a:lnTo>
                  <a:lnTo>
                    <a:pt x="510" y="0"/>
                  </a:lnTo>
                  <a:close/>
                  <a:moveTo>
                    <a:pt x="330" y="96"/>
                  </a:moveTo>
                  <a:lnTo>
                    <a:pt x="330" y="96"/>
                  </a:lnTo>
                  <a:lnTo>
                    <a:pt x="317" y="115"/>
                  </a:lnTo>
                  <a:lnTo>
                    <a:pt x="304" y="134"/>
                  </a:lnTo>
                  <a:lnTo>
                    <a:pt x="292" y="154"/>
                  </a:lnTo>
                  <a:lnTo>
                    <a:pt x="280" y="176"/>
                  </a:lnTo>
                  <a:lnTo>
                    <a:pt x="280" y="176"/>
                  </a:lnTo>
                  <a:lnTo>
                    <a:pt x="253" y="163"/>
                  </a:lnTo>
                  <a:lnTo>
                    <a:pt x="230" y="149"/>
                  </a:lnTo>
                  <a:lnTo>
                    <a:pt x="230" y="149"/>
                  </a:lnTo>
                  <a:lnTo>
                    <a:pt x="253" y="134"/>
                  </a:lnTo>
                  <a:lnTo>
                    <a:pt x="278" y="120"/>
                  </a:lnTo>
                  <a:lnTo>
                    <a:pt x="304" y="107"/>
                  </a:lnTo>
                  <a:lnTo>
                    <a:pt x="330" y="96"/>
                  </a:lnTo>
                  <a:lnTo>
                    <a:pt x="330" y="96"/>
                  </a:lnTo>
                  <a:close/>
                  <a:moveTo>
                    <a:pt x="177" y="192"/>
                  </a:moveTo>
                  <a:lnTo>
                    <a:pt x="177" y="192"/>
                  </a:lnTo>
                  <a:lnTo>
                    <a:pt x="195" y="204"/>
                  </a:lnTo>
                  <a:lnTo>
                    <a:pt x="215" y="216"/>
                  </a:lnTo>
                  <a:lnTo>
                    <a:pt x="235" y="226"/>
                  </a:lnTo>
                  <a:lnTo>
                    <a:pt x="256" y="236"/>
                  </a:lnTo>
                  <a:lnTo>
                    <a:pt x="256" y="236"/>
                  </a:lnTo>
                  <a:lnTo>
                    <a:pt x="249" y="256"/>
                  </a:lnTo>
                  <a:lnTo>
                    <a:pt x="244" y="278"/>
                  </a:lnTo>
                  <a:lnTo>
                    <a:pt x="238" y="299"/>
                  </a:lnTo>
                  <a:lnTo>
                    <a:pt x="234" y="321"/>
                  </a:lnTo>
                  <a:lnTo>
                    <a:pt x="231" y="343"/>
                  </a:lnTo>
                  <a:lnTo>
                    <a:pt x="228" y="366"/>
                  </a:lnTo>
                  <a:lnTo>
                    <a:pt x="225" y="389"/>
                  </a:lnTo>
                  <a:lnTo>
                    <a:pt x="224" y="413"/>
                  </a:lnTo>
                  <a:lnTo>
                    <a:pt x="66" y="413"/>
                  </a:lnTo>
                  <a:lnTo>
                    <a:pt x="66" y="413"/>
                  </a:lnTo>
                  <a:lnTo>
                    <a:pt x="68" y="398"/>
                  </a:lnTo>
                  <a:lnTo>
                    <a:pt x="71" y="382"/>
                  </a:lnTo>
                  <a:lnTo>
                    <a:pt x="74" y="367"/>
                  </a:lnTo>
                  <a:lnTo>
                    <a:pt x="78" y="352"/>
                  </a:lnTo>
                  <a:lnTo>
                    <a:pt x="83" y="337"/>
                  </a:lnTo>
                  <a:lnTo>
                    <a:pt x="88" y="322"/>
                  </a:lnTo>
                  <a:lnTo>
                    <a:pt x="95" y="308"/>
                  </a:lnTo>
                  <a:lnTo>
                    <a:pt x="101" y="294"/>
                  </a:lnTo>
                  <a:lnTo>
                    <a:pt x="109" y="280"/>
                  </a:lnTo>
                  <a:lnTo>
                    <a:pt x="117" y="266"/>
                  </a:lnTo>
                  <a:lnTo>
                    <a:pt x="126" y="253"/>
                  </a:lnTo>
                  <a:lnTo>
                    <a:pt x="134" y="240"/>
                  </a:lnTo>
                  <a:lnTo>
                    <a:pt x="145" y="227"/>
                  </a:lnTo>
                  <a:lnTo>
                    <a:pt x="155" y="216"/>
                  </a:lnTo>
                  <a:lnTo>
                    <a:pt x="177" y="192"/>
                  </a:lnTo>
                  <a:lnTo>
                    <a:pt x="177" y="192"/>
                  </a:lnTo>
                  <a:close/>
                  <a:moveTo>
                    <a:pt x="66" y="477"/>
                  </a:moveTo>
                  <a:lnTo>
                    <a:pt x="224" y="477"/>
                  </a:lnTo>
                  <a:lnTo>
                    <a:pt x="224" y="477"/>
                  </a:lnTo>
                  <a:lnTo>
                    <a:pt x="225" y="501"/>
                  </a:lnTo>
                  <a:lnTo>
                    <a:pt x="228" y="525"/>
                  </a:lnTo>
                  <a:lnTo>
                    <a:pt x="231" y="547"/>
                  </a:lnTo>
                  <a:lnTo>
                    <a:pt x="234" y="570"/>
                  </a:lnTo>
                  <a:lnTo>
                    <a:pt x="238" y="591"/>
                  </a:lnTo>
                  <a:lnTo>
                    <a:pt x="244" y="613"/>
                  </a:lnTo>
                  <a:lnTo>
                    <a:pt x="249" y="634"/>
                  </a:lnTo>
                  <a:lnTo>
                    <a:pt x="256" y="654"/>
                  </a:lnTo>
                  <a:lnTo>
                    <a:pt x="256" y="654"/>
                  </a:lnTo>
                  <a:lnTo>
                    <a:pt x="235" y="664"/>
                  </a:lnTo>
                  <a:lnTo>
                    <a:pt x="215" y="675"/>
                  </a:lnTo>
                  <a:lnTo>
                    <a:pt x="195" y="687"/>
                  </a:lnTo>
                  <a:lnTo>
                    <a:pt x="177" y="698"/>
                  </a:lnTo>
                  <a:lnTo>
                    <a:pt x="177" y="698"/>
                  </a:lnTo>
                  <a:lnTo>
                    <a:pt x="155" y="675"/>
                  </a:lnTo>
                  <a:lnTo>
                    <a:pt x="145" y="663"/>
                  </a:lnTo>
                  <a:lnTo>
                    <a:pt x="135" y="650"/>
                  </a:lnTo>
                  <a:lnTo>
                    <a:pt x="126" y="637"/>
                  </a:lnTo>
                  <a:lnTo>
                    <a:pt x="117" y="624"/>
                  </a:lnTo>
                  <a:lnTo>
                    <a:pt x="109" y="610"/>
                  </a:lnTo>
                  <a:lnTo>
                    <a:pt x="101" y="597"/>
                  </a:lnTo>
                  <a:lnTo>
                    <a:pt x="95" y="582"/>
                  </a:lnTo>
                  <a:lnTo>
                    <a:pt x="88" y="569"/>
                  </a:lnTo>
                  <a:lnTo>
                    <a:pt x="83" y="554"/>
                  </a:lnTo>
                  <a:lnTo>
                    <a:pt x="78" y="538"/>
                  </a:lnTo>
                  <a:lnTo>
                    <a:pt x="74" y="523"/>
                  </a:lnTo>
                  <a:lnTo>
                    <a:pt x="71" y="508"/>
                  </a:lnTo>
                  <a:lnTo>
                    <a:pt x="68" y="492"/>
                  </a:lnTo>
                  <a:lnTo>
                    <a:pt x="66" y="477"/>
                  </a:lnTo>
                  <a:lnTo>
                    <a:pt x="66" y="477"/>
                  </a:lnTo>
                  <a:close/>
                  <a:moveTo>
                    <a:pt x="230" y="741"/>
                  </a:moveTo>
                  <a:lnTo>
                    <a:pt x="230" y="741"/>
                  </a:lnTo>
                  <a:lnTo>
                    <a:pt x="253" y="727"/>
                  </a:lnTo>
                  <a:lnTo>
                    <a:pt x="280" y="714"/>
                  </a:lnTo>
                  <a:lnTo>
                    <a:pt x="280" y="714"/>
                  </a:lnTo>
                  <a:lnTo>
                    <a:pt x="292" y="736"/>
                  </a:lnTo>
                  <a:lnTo>
                    <a:pt x="304" y="756"/>
                  </a:lnTo>
                  <a:lnTo>
                    <a:pt x="317" y="776"/>
                  </a:lnTo>
                  <a:lnTo>
                    <a:pt x="330" y="794"/>
                  </a:lnTo>
                  <a:lnTo>
                    <a:pt x="330" y="794"/>
                  </a:lnTo>
                  <a:lnTo>
                    <a:pt x="304" y="783"/>
                  </a:lnTo>
                  <a:lnTo>
                    <a:pt x="278" y="770"/>
                  </a:lnTo>
                  <a:lnTo>
                    <a:pt x="253" y="756"/>
                  </a:lnTo>
                  <a:lnTo>
                    <a:pt x="230" y="741"/>
                  </a:lnTo>
                  <a:lnTo>
                    <a:pt x="230" y="741"/>
                  </a:lnTo>
                  <a:close/>
                  <a:moveTo>
                    <a:pt x="478" y="822"/>
                  </a:moveTo>
                  <a:lnTo>
                    <a:pt x="478" y="822"/>
                  </a:lnTo>
                  <a:lnTo>
                    <a:pt x="468" y="820"/>
                  </a:lnTo>
                  <a:lnTo>
                    <a:pt x="458" y="815"/>
                  </a:lnTo>
                  <a:lnTo>
                    <a:pt x="449" y="811"/>
                  </a:lnTo>
                  <a:lnTo>
                    <a:pt x="439" y="806"/>
                  </a:lnTo>
                  <a:lnTo>
                    <a:pt x="429" y="799"/>
                  </a:lnTo>
                  <a:lnTo>
                    <a:pt x="420" y="793"/>
                  </a:lnTo>
                  <a:lnTo>
                    <a:pt x="403" y="778"/>
                  </a:lnTo>
                  <a:lnTo>
                    <a:pt x="385" y="760"/>
                  </a:lnTo>
                  <a:lnTo>
                    <a:pt x="369" y="739"/>
                  </a:lnTo>
                  <a:lnTo>
                    <a:pt x="355" y="717"/>
                  </a:lnTo>
                  <a:lnTo>
                    <a:pt x="341" y="692"/>
                  </a:lnTo>
                  <a:lnTo>
                    <a:pt x="341" y="692"/>
                  </a:lnTo>
                  <a:lnTo>
                    <a:pt x="374" y="683"/>
                  </a:lnTo>
                  <a:lnTo>
                    <a:pt x="407" y="677"/>
                  </a:lnTo>
                  <a:lnTo>
                    <a:pt x="442" y="672"/>
                  </a:lnTo>
                  <a:lnTo>
                    <a:pt x="478" y="669"/>
                  </a:lnTo>
                  <a:lnTo>
                    <a:pt x="478" y="822"/>
                  </a:lnTo>
                  <a:close/>
                  <a:moveTo>
                    <a:pt x="478" y="605"/>
                  </a:moveTo>
                  <a:lnTo>
                    <a:pt x="478" y="605"/>
                  </a:lnTo>
                  <a:lnTo>
                    <a:pt x="435" y="608"/>
                  </a:lnTo>
                  <a:lnTo>
                    <a:pt x="394" y="614"/>
                  </a:lnTo>
                  <a:lnTo>
                    <a:pt x="374" y="618"/>
                  </a:lnTo>
                  <a:lnTo>
                    <a:pt x="354" y="622"/>
                  </a:lnTo>
                  <a:lnTo>
                    <a:pt x="335" y="626"/>
                  </a:lnTo>
                  <a:lnTo>
                    <a:pt x="317" y="632"/>
                  </a:lnTo>
                  <a:lnTo>
                    <a:pt x="317" y="632"/>
                  </a:lnTo>
                  <a:lnTo>
                    <a:pt x="311" y="615"/>
                  </a:lnTo>
                  <a:lnTo>
                    <a:pt x="306" y="595"/>
                  </a:lnTo>
                  <a:lnTo>
                    <a:pt x="302" y="577"/>
                  </a:lnTo>
                  <a:lnTo>
                    <a:pt x="297" y="558"/>
                  </a:lnTo>
                  <a:lnTo>
                    <a:pt x="294" y="538"/>
                  </a:lnTo>
                  <a:lnTo>
                    <a:pt x="291" y="518"/>
                  </a:lnTo>
                  <a:lnTo>
                    <a:pt x="289" y="498"/>
                  </a:lnTo>
                  <a:lnTo>
                    <a:pt x="288" y="477"/>
                  </a:lnTo>
                  <a:lnTo>
                    <a:pt x="478" y="477"/>
                  </a:lnTo>
                  <a:lnTo>
                    <a:pt x="478" y="605"/>
                  </a:lnTo>
                  <a:close/>
                  <a:moveTo>
                    <a:pt x="478" y="413"/>
                  </a:moveTo>
                  <a:lnTo>
                    <a:pt x="288" y="413"/>
                  </a:lnTo>
                  <a:lnTo>
                    <a:pt x="288" y="413"/>
                  </a:lnTo>
                  <a:lnTo>
                    <a:pt x="289" y="393"/>
                  </a:lnTo>
                  <a:lnTo>
                    <a:pt x="291" y="372"/>
                  </a:lnTo>
                  <a:lnTo>
                    <a:pt x="294" y="352"/>
                  </a:lnTo>
                  <a:lnTo>
                    <a:pt x="297" y="332"/>
                  </a:lnTo>
                  <a:lnTo>
                    <a:pt x="302" y="313"/>
                  </a:lnTo>
                  <a:lnTo>
                    <a:pt x="306" y="295"/>
                  </a:lnTo>
                  <a:lnTo>
                    <a:pt x="311" y="276"/>
                  </a:lnTo>
                  <a:lnTo>
                    <a:pt x="317" y="258"/>
                  </a:lnTo>
                  <a:lnTo>
                    <a:pt x="317" y="258"/>
                  </a:lnTo>
                  <a:lnTo>
                    <a:pt x="335" y="264"/>
                  </a:lnTo>
                  <a:lnTo>
                    <a:pt x="354" y="268"/>
                  </a:lnTo>
                  <a:lnTo>
                    <a:pt x="394" y="277"/>
                  </a:lnTo>
                  <a:lnTo>
                    <a:pt x="435" y="282"/>
                  </a:lnTo>
                  <a:lnTo>
                    <a:pt x="478" y="285"/>
                  </a:lnTo>
                  <a:lnTo>
                    <a:pt x="478" y="413"/>
                  </a:lnTo>
                  <a:close/>
                  <a:moveTo>
                    <a:pt x="478" y="221"/>
                  </a:moveTo>
                  <a:lnTo>
                    <a:pt x="478" y="221"/>
                  </a:lnTo>
                  <a:lnTo>
                    <a:pt x="442" y="219"/>
                  </a:lnTo>
                  <a:lnTo>
                    <a:pt x="407" y="213"/>
                  </a:lnTo>
                  <a:lnTo>
                    <a:pt x="374" y="207"/>
                  </a:lnTo>
                  <a:lnTo>
                    <a:pt x="341" y="198"/>
                  </a:lnTo>
                  <a:lnTo>
                    <a:pt x="341" y="198"/>
                  </a:lnTo>
                  <a:lnTo>
                    <a:pt x="355" y="174"/>
                  </a:lnTo>
                  <a:lnTo>
                    <a:pt x="369" y="151"/>
                  </a:lnTo>
                  <a:lnTo>
                    <a:pt x="385" y="131"/>
                  </a:lnTo>
                  <a:lnTo>
                    <a:pt x="403" y="113"/>
                  </a:lnTo>
                  <a:lnTo>
                    <a:pt x="420" y="98"/>
                  </a:lnTo>
                  <a:lnTo>
                    <a:pt x="429" y="91"/>
                  </a:lnTo>
                  <a:lnTo>
                    <a:pt x="439" y="85"/>
                  </a:lnTo>
                  <a:lnTo>
                    <a:pt x="449" y="79"/>
                  </a:lnTo>
                  <a:lnTo>
                    <a:pt x="458" y="75"/>
                  </a:lnTo>
                  <a:lnTo>
                    <a:pt x="468" y="71"/>
                  </a:lnTo>
                  <a:lnTo>
                    <a:pt x="478" y="69"/>
                  </a:lnTo>
                  <a:lnTo>
                    <a:pt x="478" y="221"/>
                  </a:lnTo>
                  <a:close/>
                  <a:moveTo>
                    <a:pt x="953" y="413"/>
                  </a:moveTo>
                  <a:lnTo>
                    <a:pt x="795" y="413"/>
                  </a:lnTo>
                  <a:lnTo>
                    <a:pt x="795" y="413"/>
                  </a:lnTo>
                  <a:lnTo>
                    <a:pt x="793" y="389"/>
                  </a:lnTo>
                  <a:lnTo>
                    <a:pt x="791" y="366"/>
                  </a:lnTo>
                  <a:lnTo>
                    <a:pt x="789" y="343"/>
                  </a:lnTo>
                  <a:lnTo>
                    <a:pt x="785" y="321"/>
                  </a:lnTo>
                  <a:lnTo>
                    <a:pt x="780" y="298"/>
                  </a:lnTo>
                  <a:lnTo>
                    <a:pt x="775" y="278"/>
                  </a:lnTo>
                  <a:lnTo>
                    <a:pt x="769" y="256"/>
                  </a:lnTo>
                  <a:lnTo>
                    <a:pt x="763" y="236"/>
                  </a:lnTo>
                  <a:lnTo>
                    <a:pt x="763" y="236"/>
                  </a:lnTo>
                  <a:lnTo>
                    <a:pt x="785" y="226"/>
                  </a:lnTo>
                  <a:lnTo>
                    <a:pt x="805" y="216"/>
                  </a:lnTo>
                  <a:lnTo>
                    <a:pt x="823" y="204"/>
                  </a:lnTo>
                  <a:lnTo>
                    <a:pt x="841" y="192"/>
                  </a:lnTo>
                  <a:lnTo>
                    <a:pt x="841" y="192"/>
                  </a:lnTo>
                  <a:lnTo>
                    <a:pt x="864" y="214"/>
                  </a:lnTo>
                  <a:lnTo>
                    <a:pt x="875" y="227"/>
                  </a:lnTo>
                  <a:lnTo>
                    <a:pt x="884" y="240"/>
                  </a:lnTo>
                  <a:lnTo>
                    <a:pt x="893" y="253"/>
                  </a:lnTo>
                  <a:lnTo>
                    <a:pt x="903" y="266"/>
                  </a:lnTo>
                  <a:lnTo>
                    <a:pt x="910" y="280"/>
                  </a:lnTo>
                  <a:lnTo>
                    <a:pt x="918" y="293"/>
                  </a:lnTo>
                  <a:lnTo>
                    <a:pt x="924" y="308"/>
                  </a:lnTo>
                  <a:lnTo>
                    <a:pt x="930" y="322"/>
                  </a:lnTo>
                  <a:lnTo>
                    <a:pt x="936" y="337"/>
                  </a:lnTo>
                  <a:lnTo>
                    <a:pt x="941" y="352"/>
                  </a:lnTo>
                  <a:lnTo>
                    <a:pt x="945" y="367"/>
                  </a:lnTo>
                  <a:lnTo>
                    <a:pt x="949" y="382"/>
                  </a:lnTo>
                  <a:lnTo>
                    <a:pt x="951" y="398"/>
                  </a:lnTo>
                  <a:lnTo>
                    <a:pt x="953" y="413"/>
                  </a:lnTo>
                  <a:lnTo>
                    <a:pt x="953" y="413"/>
                  </a:lnTo>
                  <a:close/>
                  <a:moveTo>
                    <a:pt x="790" y="149"/>
                  </a:moveTo>
                  <a:lnTo>
                    <a:pt x="790" y="149"/>
                  </a:lnTo>
                  <a:lnTo>
                    <a:pt x="765" y="163"/>
                  </a:lnTo>
                  <a:lnTo>
                    <a:pt x="738" y="176"/>
                  </a:lnTo>
                  <a:lnTo>
                    <a:pt x="738" y="176"/>
                  </a:lnTo>
                  <a:lnTo>
                    <a:pt x="728" y="154"/>
                  </a:lnTo>
                  <a:lnTo>
                    <a:pt x="716" y="134"/>
                  </a:lnTo>
                  <a:lnTo>
                    <a:pt x="703" y="115"/>
                  </a:lnTo>
                  <a:lnTo>
                    <a:pt x="689" y="96"/>
                  </a:lnTo>
                  <a:lnTo>
                    <a:pt x="689" y="96"/>
                  </a:lnTo>
                  <a:lnTo>
                    <a:pt x="716" y="107"/>
                  </a:lnTo>
                  <a:lnTo>
                    <a:pt x="742" y="120"/>
                  </a:lnTo>
                  <a:lnTo>
                    <a:pt x="766" y="134"/>
                  </a:lnTo>
                  <a:lnTo>
                    <a:pt x="790" y="149"/>
                  </a:lnTo>
                  <a:lnTo>
                    <a:pt x="790" y="149"/>
                  </a:lnTo>
                  <a:close/>
                  <a:moveTo>
                    <a:pt x="541" y="69"/>
                  </a:moveTo>
                  <a:lnTo>
                    <a:pt x="541" y="69"/>
                  </a:lnTo>
                  <a:lnTo>
                    <a:pt x="552" y="71"/>
                  </a:lnTo>
                  <a:lnTo>
                    <a:pt x="561" y="75"/>
                  </a:lnTo>
                  <a:lnTo>
                    <a:pt x="571" y="79"/>
                  </a:lnTo>
                  <a:lnTo>
                    <a:pt x="581" y="85"/>
                  </a:lnTo>
                  <a:lnTo>
                    <a:pt x="590" y="91"/>
                  </a:lnTo>
                  <a:lnTo>
                    <a:pt x="599" y="98"/>
                  </a:lnTo>
                  <a:lnTo>
                    <a:pt x="617" y="113"/>
                  </a:lnTo>
                  <a:lnTo>
                    <a:pt x="633" y="131"/>
                  </a:lnTo>
                  <a:lnTo>
                    <a:pt x="649" y="151"/>
                  </a:lnTo>
                  <a:lnTo>
                    <a:pt x="664" y="174"/>
                  </a:lnTo>
                  <a:lnTo>
                    <a:pt x="677" y="198"/>
                  </a:lnTo>
                  <a:lnTo>
                    <a:pt x="677" y="198"/>
                  </a:lnTo>
                  <a:lnTo>
                    <a:pt x="645" y="207"/>
                  </a:lnTo>
                  <a:lnTo>
                    <a:pt x="612" y="213"/>
                  </a:lnTo>
                  <a:lnTo>
                    <a:pt x="577" y="219"/>
                  </a:lnTo>
                  <a:lnTo>
                    <a:pt x="541" y="221"/>
                  </a:lnTo>
                  <a:lnTo>
                    <a:pt x="541" y="69"/>
                  </a:lnTo>
                  <a:close/>
                  <a:moveTo>
                    <a:pt x="541" y="285"/>
                  </a:moveTo>
                  <a:lnTo>
                    <a:pt x="541" y="285"/>
                  </a:lnTo>
                  <a:lnTo>
                    <a:pt x="584" y="282"/>
                  </a:lnTo>
                  <a:lnTo>
                    <a:pt x="625" y="277"/>
                  </a:lnTo>
                  <a:lnTo>
                    <a:pt x="664" y="268"/>
                  </a:lnTo>
                  <a:lnTo>
                    <a:pt x="684" y="264"/>
                  </a:lnTo>
                  <a:lnTo>
                    <a:pt x="703" y="258"/>
                  </a:lnTo>
                  <a:lnTo>
                    <a:pt x="703" y="258"/>
                  </a:lnTo>
                  <a:lnTo>
                    <a:pt x="708" y="276"/>
                  </a:lnTo>
                  <a:lnTo>
                    <a:pt x="714" y="295"/>
                  </a:lnTo>
                  <a:lnTo>
                    <a:pt x="718" y="313"/>
                  </a:lnTo>
                  <a:lnTo>
                    <a:pt x="721" y="332"/>
                  </a:lnTo>
                  <a:lnTo>
                    <a:pt x="725" y="352"/>
                  </a:lnTo>
                  <a:lnTo>
                    <a:pt x="728" y="372"/>
                  </a:lnTo>
                  <a:lnTo>
                    <a:pt x="730" y="393"/>
                  </a:lnTo>
                  <a:lnTo>
                    <a:pt x="731" y="413"/>
                  </a:lnTo>
                  <a:lnTo>
                    <a:pt x="541" y="413"/>
                  </a:lnTo>
                  <a:lnTo>
                    <a:pt x="541" y="285"/>
                  </a:lnTo>
                  <a:close/>
                  <a:moveTo>
                    <a:pt x="541" y="477"/>
                  </a:moveTo>
                  <a:lnTo>
                    <a:pt x="731" y="477"/>
                  </a:lnTo>
                  <a:lnTo>
                    <a:pt x="731" y="477"/>
                  </a:lnTo>
                  <a:lnTo>
                    <a:pt x="730" y="498"/>
                  </a:lnTo>
                  <a:lnTo>
                    <a:pt x="728" y="518"/>
                  </a:lnTo>
                  <a:lnTo>
                    <a:pt x="725" y="538"/>
                  </a:lnTo>
                  <a:lnTo>
                    <a:pt x="721" y="558"/>
                  </a:lnTo>
                  <a:lnTo>
                    <a:pt x="718" y="577"/>
                  </a:lnTo>
                  <a:lnTo>
                    <a:pt x="714" y="596"/>
                  </a:lnTo>
                  <a:lnTo>
                    <a:pt x="708" y="615"/>
                  </a:lnTo>
                  <a:lnTo>
                    <a:pt x="703" y="632"/>
                  </a:lnTo>
                  <a:lnTo>
                    <a:pt x="703" y="632"/>
                  </a:lnTo>
                  <a:lnTo>
                    <a:pt x="684" y="626"/>
                  </a:lnTo>
                  <a:lnTo>
                    <a:pt x="664" y="622"/>
                  </a:lnTo>
                  <a:lnTo>
                    <a:pt x="625" y="614"/>
                  </a:lnTo>
                  <a:lnTo>
                    <a:pt x="584" y="608"/>
                  </a:lnTo>
                  <a:lnTo>
                    <a:pt x="541" y="605"/>
                  </a:lnTo>
                  <a:lnTo>
                    <a:pt x="541" y="477"/>
                  </a:lnTo>
                  <a:close/>
                  <a:moveTo>
                    <a:pt x="541" y="822"/>
                  </a:moveTo>
                  <a:lnTo>
                    <a:pt x="541" y="669"/>
                  </a:lnTo>
                  <a:lnTo>
                    <a:pt x="541" y="669"/>
                  </a:lnTo>
                  <a:lnTo>
                    <a:pt x="577" y="672"/>
                  </a:lnTo>
                  <a:lnTo>
                    <a:pt x="612" y="677"/>
                  </a:lnTo>
                  <a:lnTo>
                    <a:pt x="645" y="683"/>
                  </a:lnTo>
                  <a:lnTo>
                    <a:pt x="678" y="692"/>
                  </a:lnTo>
                  <a:lnTo>
                    <a:pt x="678" y="692"/>
                  </a:lnTo>
                  <a:lnTo>
                    <a:pt x="664" y="717"/>
                  </a:lnTo>
                  <a:lnTo>
                    <a:pt x="649" y="739"/>
                  </a:lnTo>
                  <a:lnTo>
                    <a:pt x="633" y="760"/>
                  </a:lnTo>
                  <a:lnTo>
                    <a:pt x="617" y="778"/>
                  </a:lnTo>
                  <a:lnTo>
                    <a:pt x="599" y="793"/>
                  </a:lnTo>
                  <a:lnTo>
                    <a:pt x="590" y="799"/>
                  </a:lnTo>
                  <a:lnTo>
                    <a:pt x="581" y="806"/>
                  </a:lnTo>
                  <a:lnTo>
                    <a:pt x="571" y="811"/>
                  </a:lnTo>
                  <a:lnTo>
                    <a:pt x="561" y="815"/>
                  </a:lnTo>
                  <a:lnTo>
                    <a:pt x="552" y="820"/>
                  </a:lnTo>
                  <a:lnTo>
                    <a:pt x="541" y="822"/>
                  </a:lnTo>
                  <a:lnTo>
                    <a:pt x="541" y="822"/>
                  </a:lnTo>
                  <a:close/>
                  <a:moveTo>
                    <a:pt x="689" y="794"/>
                  </a:moveTo>
                  <a:lnTo>
                    <a:pt x="689" y="794"/>
                  </a:lnTo>
                  <a:lnTo>
                    <a:pt x="703" y="777"/>
                  </a:lnTo>
                  <a:lnTo>
                    <a:pt x="716" y="756"/>
                  </a:lnTo>
                  <a:lnTo>
                    <a:pt x="728" y="736"/>
                  </a:lnTo>
                  <a:lnTo>
                    <a:pt x="738" y="714"/>
                  </a:lnTo>
                  <a:lnTo>
                    <a:pt x="738" y="714"/>
                  </a:lnTo>
                  <a:lnTo>
                    <a:pt x="765" y="727"/>
                  </a:lnTo>
                  <a:lnTo>
                    <a:pt x="790" y="741"/>
                  </a:lnTo>
                  <a:lnTo>
                    <a:pt x="790" y="741"/>
                  </a:lnTo>
                  <a:lnTo>
                    <a:pt x="766" y="756"/>
                  </a:lnTo>
                  <a:lnTo>
                    <a:pt x="742" y="770"/>
                  </a:lnTo>
                  <a:lnTo>
                    <a:pt x="716" y="783"/>
                  </a:lnTo>
                  <a:lnTo>
                    <a:pt x="689" y="794"/>
                  </a:lnTo>
                  <a:lnTo>
                    <a:pt x="689" y="794"/>
                  </a:lnTo>
                  <a:close/>
                  <a:moveTo>
                    <a:pt x="841" y="698"/>
                  </a:moveTo>
                  <a:lnTo>
                    <a:pt x="841" y="698"/>
                  </a:lnTo>
                  <a:lnTo>
                    <a:pt x="824" y="687"/>
                  </a:lnTo>
                  <a:lnTo>
                    <a:pt x="805" y="675"/>
                  </a:lnTo>
                  <a:lnTo>
                    <a:pt x="785" y="664"/>
                  </a:lnTo>
                  <a:lnTo>
                    <a:pt x="763" y="654"/>
                  </a:lnTo>
                  <a:lnTo>
                    <a:pt x="763" y="654"/>
                  </a:lnTo>
                  <a:lnTo>
                    <a:pt x="769" y="634"/>
                  </a:lnTo>
                  <a:lnTo>
                    <a:pt x="775" y="613"/>
                  </a:lnTo>
                  <a:lnTo>
                    <a:pt x="780" y="591"/>
                  </a:lnTo>
                  <a:lnTo>
                    <a:pt x="785" y="570"/>
                  </a:lnTo>
                  <a:lnTo>
                    <a:pt x="789" y="547"/>
                  </a:lnTo>
                  <a:lnTo>
                    <a:pt x="791" y="525"/>
                  </a:lnTo>
                  <a:lnTo>
                    <a:pt x="793" y="501"/>
                  </a:lnTo>
                  <a:lnTo>
                    <a:pt x="795" y="477"/>
                  </a:lnTo>
                  <a:lnTo>
                    <a:pt x="953" y="477"/>
                  </a:lnTo>
                  <a:lnTo>
                    <a:pt x="953" y="477"/>
                  </a:lnTo>
                  <a:lnTo>
                    <a:pt x="951" y="492"/>
                  </a:lnTo>
                  <a:lnTo>
                    <a:pt x="949" y="508"/>
                  </a:lnTo>
                  <a:lnTo>
                    <a:pt x="945" y="523"/>
                  </a:lnTo>
                  <a:lnTo>
                    <a:pt x="941" y="538"/>
                  </a:lnTo>
                  <a:lnTo>
                    <a:pt x="936" y="554"/>
                  </a:lnTo>
                  <a:lnTo>
                    <a:pt x="930" y="569"/>
                  </a:lnTo>
                  <a:lnTo>
                    <a:pt x="924" y="582"/>
                  </a:lnTo>
                  <a:lnTo>
                    <a:pt x="918" y="596"/>
                  </a:lnTo>
                  <a:lnTo>
                    <a:pt x="910" y="610"/>
                  </a:lnTo>
                  <a:lnTo>
                    <a:pt x="903" y="624"/>
                  </a:lnTo>
                  <a:lnTo>
                    <a:pt x="894" y="637"/>
                  </a:lnTo>
                  <a:lnTo>
                    <a:pt x="884" y="650"/>
                  </a:lnTo>
                  <a:lnTo>
                    <a:pt x="875" y="663"/>
                  </a:lnTo>
                  <a:lnTo>
                    <a:pt x="864" y="675"/>
                  </a:lnTo>
                  <a:lnTo>
                    <a:pt x="841" y="698"/>
                  </a:lnTo>
                  <a:lnTo>
                    <a:pt x="841" y="69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7879584" y="3566725"/>
            <a:ext cx="648000" cy="648000"/>
            <a:chOff x="10774845" y="1878864"/>
            <a:chExt cx="648000" cy="648000"/>
          </a:xfrm>
        </p:grpSpPr>
        <p:sp>
          <p:nvSpPr>
            <p:cNvPr id="52" name="椭圆 51"/>
            <p:cNvSpPr/>
            <p:nvPr/>
          </p:nvSpPr>
          <p:spPr>
            <a:xfrm>
              <a:off x="10774845" y="1878864"/>
              <a:ext cx="648000" cy="648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3" name="Freeform 115"/>
            <p:cNvSpPr>
              <a:spLocks noEditPoints="1"/>
            </p:cNvSpPr>
            <p:nvPr/>
          </p:nvSpPr>
          <p:spPr bwMode="auto">
            <a:xfrm>
              <a:off x="10936920" y="2041733"/>
              <a:ext cx="323850" cy="322263"/>
            </a:xfrm>
            <a:custGeom>
              <a:avLst/>
              <a:gdLst>
                <a:gd name="T0" fmla="*/ 789 w 1018"/>
                <a:gd name="T1" fmla="*/ 69 h 1017"/>
                <a:gd name="T2" fmla="*/ 765 w 1018"/>
                <a:gd name="T3" fmla="*/ 25 h 1017"/>
                <a:gd name="T4" fmla="*/ 719 w 1018"/>
                <a:gd name="T5" fmla="*/ 1 h 1017"/>
                <a:gd name="T6" fmla="*/ 73 w 1018"/>
                <a:gd name="T7" fmla="*/ 1 h 1017"/>
                <a:gd name="T8" fmla="*/ 27 w 1018"/>
                <a:gd name="T9" fmla="*/ 25 h 1017"/>
                <a:gd name="T10" fmla="*/ 2 w 1018"/>
                <a:gd name="T11" fmla="*/ 69 h 1017"/>
                <a:gd name="T12" fmla="*/ 2 w 1018"/>
                <a:gd name="T13" fmla="*/ 716 h 1017"/>
                <a:gd name="T14" fmla="*/ 28 w 1018"/>
                <a:gd name="T15" fmla="*/ 766 h 1017"/>
                <a:gd name="T16" fmla="*/ 67 w 1018"/>
                <a:gd name="T17" fmla="*/ 789 h 1017"/>
                <a:gd name="T18" fmla="*/ 115 w 1018"/>
                <a:gd name="T19" fmla="*/ 791 h 1017"/>
                <a:gd name="T20" fmla="*/ 163 w 1018"/>
                <a:gd name="T21" fmla="*/ 766 h 1017"/>
                <a:gd name="T22" fmla="*/ 263 w 1018"/>
                <a:gd name="T23" fmla="*/ 745 h 1017"/>
                <a:gd name="T24" fmla="*/ 589 w 1018"/>
                <a:gd name="T25" fmla="*/ 763 h 1017"/>
                <a:gd name="T26" fmla="*/ 634 w 1018"/>
                <a:gd name="T27" fmla="*/ 777 h 1017"/>
                <a:gd name="T28" fmla="*/ 870 w 1018"/>
                <a:gd name="T29" fmla="*/ 1001 h 1017"/>
                <a:gd name="T30" fmla="*/ 923 w 1018"/>
                <a:gd name="T31" fmla="*/ 1017 h 1017"/>
                <a:gd name="T32" fmla="*/ 968 w 1018"/>
                <a:gd name="T33" fmla="*/ 1006 h 1017"/>
                <a:gd name="T34" fmla="*/ 1002 w 1018"/>
                <a:gd name="T35" fmla="*/ 975 h 1017"/>
                <a:gd name="T36" fmla="*/ 1018 w 1018"/>
                <a:gd name="T37" fmla="*/ 921 h 1017"/>
                <a:gd name="T38" fmla="*/ 1011 w 1018"/>
                <a:gd name="T39" fmla="*/ 276 h 1017"/>
                <a:gd name="T40" fmla="*/ 977 w 1018"/>
                <a:gd name="T41" fmla="*/ 238 h 1017"/>
                <a:gd name="T42" fmla="*/ 927 w 1018"/>
                <a:gd name="T43" fmla="*/ 223 h 1017"/>
                <a:gd name="T44" fmla="*/ 102 w 1018"/>
                <a:gd name="T45" fmla="*/ 729 h 1017"/>
                <a:gd name="T46" fmla="*/ 73 w 1018"/>
                <a:gd name="T47" fmla="*/ 721 h 1017"/>
                <a:gd name="T48" fmla="*/ 64 w 1018"/>
                <a:gd name="T49" fmla="*/ 86 h 1017"/>
                <a:gd name="T50" fmla="*/ 80 w 1018"/>
                <a:gd name="T51" fmla="*/ 65 h 1017"/>
                <a:gd name="T52" fmla="*/ 711 w 1018"/>
                <a:gd name="T53" fmla="*/ 65 h 1017"/>
                <a:gd name="T54" fmla="*/ 727 w 1018"/>
                <a:gd name="T55" fmla="*/ 86 h 1017"/>
                <a:gd name="T56" fmla="*/ 720 w 1018"/>
                <a:gd name="T57" fmla="*/ 470 h 1017"/>
                <a:gd name="T58" fmla="*/ 429 w 1018"/>
                <a:gd name="T59" fmla="*/ 476 h 1017"/>
                <a:gd name="T60" fmla="*/ 350 w 1018"/>
                <a:gd name="T61" fmla="*/ 501 h 1017"/>
                <a:gd name="T62" fmla="*/ 954 w 1018"/>
                <a:gd name="T63" fmla="*/ 928 h 1017"/>
                <a:gd name="T64" fmla="*/ 934 w 1018"/>
                <a:gd name="T65" fmla="*/ 951 h 1017"/>
                <a:gd name="T66" fmla="*/ 900 w 1018"/>
                <a:gd name="T67" fmla="*/ 944 h 1017"/>
                <a:gd name="T68" fmla="*/ 645 w 1018"/>
                <a:gd name="T69" fmla="*/ 711 h 1017"/>
                <a:gd name="T70" fmla="*/ 318 w 1018"/>
                <a:gd name="T71" fmla="*/ 700 h 1017"/>
                <a:gd name="T72" fmla="*/ 293 w 1018"/>
                <a:gd name="T73" fmla="*/ 685 h 1017"/>
                <a:gd name="T74" fmla="*/ 379 w 1018"/>
                <a:gd name="T75" fmla="*/ 557 h 1017"/>
                <a:gd name="T76" fmla="*/ 420 w 1018"/>
                <a:gd name="T77" fmla="*/ 540 h 1017"/>
                <a:gd name="T78" fmla="*/ 727 w 1018"/>
                <a:gd name="T79" fmla="*/ 536 h 1017"/>
                <a:gd name="T80" fmla="*/ 770 w 1018"/>
                <a:gd name="T81" fmla="*/ 508 h 1017"/>
                <a:gd name="T82" fmla="*/ 791 w 1018"/>
                <a:gd name="T83" fmla="*/ 461 h 1017"/>
                <a:gd name="T84" fmla="*/ 938 w 1018"/>
                <a:gd name="T85" fmla="*/ 288 h 1017"/>
                <a:gd name="T86" fmla="*/ 955 w 1018"/>
                <a:gd name="T87" fmla="*/ 311 h 1017"/>
                <a:gd name="T88" fmla="*/ 425 w 1018"/>
                <a:gd name="T89" fmla="*/ 373 h 1017"/>
                <a:gd name="T90" fmla="*/ 445 w 1018"/>
                <a:gd name="T91" fmla="*/ 333 h 1017"/>
                <a:gd name="T92" fmla="*/ 416 w 1018"/>
                <a:gd name="T93" fmla="*/ 289 h 1017"/>
                <a:gd name="T94" fmla="*/ 371 w 1018"/>
                <a:gd name="T95" fmla="*/ 294 h 1017"/>
                <a:gd name="T96" fmla="*/ 350 w 1018"/>
                <a:gd name="T97" fmla="*/ 333 h 1017"/>
                <a:gd name="T98" fmla="*/ 380 w 1018"/>
                <a:gd name="T99" fmla="*/ 377 h 1017"/>
                <a:gd name="T100" fmla="*/ 197 w 1018"/>
                <a:gd name="T101" fmla="*/ 286 h 1017"/>
                <a:gd name="T102" fmla="*/ 160 w 1018"/>
                <a:gd name="T103" fmla="*/ 324 h 1017"/>
                <a:gd name="T104" fmla="*/ 174 w 1018"/>
                <a:gd name="T105" fmla="*/ 367 h 1017"/>
                <a:gd name="T106" fmla="*/ 217 w 1018"/>
                <a:gd name="T107" fmla="*/ 380 h 1017"/>
                <a:gd name="T108" fmla="*/ 254 w 1018"/>
                <a:gd name="T109" fmla="*/ 343 h 1017"/>
                <a:gd name="T110" fmla="*/ 240 w 1018"/>
                <a:gd name="T111" fmla="*/ 300 h 1017"/>
                <a:gd name="T112" fmla="*/ 589 w 1018"/>
                <a:gd name="T113" fmla="*/ 380 h 1017"/>
                <a:gd name="T114" fmla="*/ 629 w 1018"/>
                <a:gd name="T115" fmla="*/ 360 h 1017"/>
                <a:gd name="T116" fmla="*/ 633 w 1018"/>
                <a:gd name="T117" fmla="*/ 315 h 1017"/>
                <a:gd name="T118" fmla="*/ 589 w 1018"/>
                <a:gd name="T119" fmla="*/ 286 h 1017"/>
                <a:gd name="T120" fmla="*/ 549 w 1018"/>
                <a:gd name="T121" fmla="*/ 306 h 1017"/>
                <a:gd name="T122" fmla="*/ 545 w 1018"/>
                <a:gd name="T123" fmla="*/ 351 h 1017"/>
                <a:gd name="T124" fmla="*/ 589 w 1018"/>
                <a:gd name="T125" fmla="*/ 38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927" y="223"/>
                  </a:moveTo>
                  <a:lnTo>
                    <a:pt x="792" y="223"/>
                  </a:lnTo>
                  <a:lnTo>
                    <a:pt x="792" y="86"/>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0" y="698"/>
                  </a:lnTo>
                  <a:lnTo>
                    <a:pt x="1" y="708"/>
                  </a:lnTo>
                  <a:lnTo>
                    <a:pt x="2" y="716"/>
                  </a:lnTo>
                  <a:lnTo>
                    <a:pt x="4" y="726"/>
                  </a:lnTo>
                  <a:lnTo>
                    <a:pt x="7" y="735"/>
                  </a:lnTo>
                  <a:lnTo>
                    <a:pt x="12" y="743"/>
                  </a:lnTo>
                  <a:lnTo>
                    <a:pt x="16" y="751"/>
                  </a:lnTo>
                  <a:lnTo>
                    <a:pt x="21" y="758"/>
                  </a:lnTo>
                  <a:lnTo>
                    <a:pt x="28" y="766"/>
                  </a:lnTo>
                  <a:lnTo>
                    <a:pt x="28" y="766"/>
                  </a:lnTo>
                  <a:lnTo>
                    <a:pt x="35" y="772"/>
                  </a:lnTo>
                  <a:lnTo>
                    <a:pt x="43" y="777"/>
                  </a:lnTo>
                  <a:lnTo>
                    <a:pt x="51" y="782"/>
                  </a:lnTo>
                  <a:lnTo>
                    <a:pt x="59" y="786"/>
                  </a:lnTo>
                  <a:lnTo>
                    <a:pt x="67" y="789"/>
                  </a:lnTo>
                  <a:lnTo>
                    <a:pt x="77" y="791"/>
                  </a:lnTo>
                  <a:lnTo>
                    <a:pt x="87" y="792"/>
                  </a:lnTo>
                  <a:lnTo>
                    <a:pt x="95" y="794"/>
                  </a:lnTo>
                  <a:lnTo>
                    <a:pt x="95" y="794"/>
                  </a:lnTo>
                  <a:lnTo>
                    <a:pt x="105" y="792"/>
                  </a:lnTo>
                  <a:lnTo>
                    <a:pt x="115" y="791"/>
                  </a:lnTo>
                  <a:lnTo>
                    <a:pt x="123" y="789"/>
                  </a:lnTo>
                  <a:lnTo>
                    <a:pt x="132" y="786"/>
                  </a:lnTo>
                  <a:lnTo>
                    <a:pt x="140" y="783"/>
                  </a:lnTo>
                  <a:lnTo>
                    <a:pt x="148" y="777"/>
                  </a:lnTo>
                  <a:lnTo>
                    <a:pt x="155" y="772"/>
                  </a:lnTo>
                  <a:lnTo>
                    <a:pt x="163" y="766"/>
                  </a:lnTo>
                  <a:lnTo>
                    <a:pt x="230" y="700"/>
                  </a:lnTo>
                  <a:lnTo>
                    <a:pt x="230" y="700"/>
                  </a:lnTo>
                  <a:lnTo>
                    <a:pt x="236" y="713"/>
                  </a:lnTo>
                  <a:lnTo>
                    <a:pt x="243" y="726"/>
                  </a:lnTo>
                  <a:lnTo>
                    <a:pt x="252" y="737"/>
                  </a:lnTo>
                  <a:lnTo>
                    <a:pt x="263" y="745"/>
                  </a:lnTo>
                  <a:lnTo>
                    <a:pt x="276" y="753"/>
                  </a:lnTo>
                  <a:lnTo>
                    <a:pt x="288" y="759"/>
                  </a:lnTo>
                  <a:lnTo>
                    <a:pt x="303" y="762"/>
                  </a:lnTo>
                  <a:lnTo>
                    <a:pt x="318" y="763"/>
                  </a:lnTo>
                  <a:lnTo>
                    <a:pt x="589"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55" y="989"/>
                  </a:lnTo>
                  <a:lnTo>
                    <a:pt x="862" y="995"/>
                  </a:lnTo>
                  <a:lnTo>
                    <a:pt x="870" y="1001"/>
                  </a:lnTo>
                  <a:lnTo>
                    <a:pt x="877" y="1006"/>
                  </a:lnTo>
                  <a:lnTo>
                    <a:pt x="886" y="1010"/>
                  </a:lnTo>
                  <a:lnTo>
                    <a:pt x="895" y="1012"/>
                  </a:lnTo>
                  <a:lnTo>
                    <a:pt x="903" y="1016"/>
                  </a:lnTo>
                  <a:lnTo>
                    <a:pt x="913" y="1017"/>
                  </a:lnTo>
                  <a:lnTo>
                    <a:pt x="923" y="1017"/>
                  </a:lnTo>
                  <a:lnTo>
                    <a:pt x="923" y="1017"/>
                  </a:lnTo>
                  <a:lnTo>
                    <a:pt x="932" y="1017"/>
                  </a:lnTo>
                  <a:lnTo>
                    <a:pt x="941" y="1016"/>
                  </a:lnTo>
                  <a:lnTo>
                    <a:pt x="950" y="1012"/>
                  </a:lnTo>
                  <a:lnTo>
                    <a:pt x="959" y="1010"/>
                  </a:lnTo>
                  <a:lnTo>
                    <a:pt x="968" y="1006"/>
                  </a:lnTo>
                  <a:lnTo>
                    <a:pt x="975" y="1001"/>
                  </a:lnTo>
                  <a:lnTo>
                    <a:pt x="983" y="995"/>
                  </a:lnTo>
                  <a:lnTo>
                    <a:pt x="990" y="989"/>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3" y="721"/>
                  </a:lnTo>
                  <a:lnTo>
                    <a:pt x="70" y="715"/>
                  </a:lnTo>
                  <a:lnTo>
                    <a:pt x="66" y="710"/>
                  </a:lnTo>
                  <a:lnTo>
                    <a:pt x="64" y="704"/>
                  </a:lnTo>
                  <a:lnTo>
                    <a:pt x="64" y="698"/>
                  </a:lnTo>
                  <a:lnTo>
                    <a:pt x="64" y="86"/>
                  </a:lnTo>
                  <a:lnTo>
                    <a:pt x="64" y="86"/>
                  </a:lnTo>
                  <a:lnTo>
                    <a:pt x="64" y="82"/>
                  </a:lnTo>
                  <a:lnTo>
                    <a:pt x="66" y="78"/>
                  </a:lnTo>
                  <a:lnTo>
                    <a:pt x="68" y="74"/>
                  </a:lnTo>
                  <a:lnTo>
                    <a:pt x="72" y="70"/>
                  </a:lnTo>
                  <a:lnTo>
                    <a:pt x="76" y="67"/>
                  </a:lnTo>
                  <a:lnTo>
                    <a:pt x="80" y="65"/>
                  </a:lnTo>
                  <a:lnTo>
                    <a:pt x="86" y="63"/>
                  </a:lnTo>
                  <a:lnTo>
                    <a:pt x="92" y="63"/>
                  </a:lnTo>
                  <a:lnTo>
                    <a:pt x="699"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2"/>
                  </a:lnTo>
                  <a:lnTo>
                    <a:pt x="727" y="458"/>
                  </a:lnTo>
                  <a:lnTo>
                    <a:pt x="725" y="462"/>
                  </a:lnTo>
                  <a:lnTo>
                    <a:pt x="723" y="466"/>
                  </a:lnTo>
                  <a:lnTo>
                    <a:pt x="720" y="470"/>
                  </a:lnTo>
                  <a:lnTo>
                    <a:pt x="715" y="473"/>
                  </a:lnTo>
                  <a:lnTo>
                    <a:pt x="711" y="475"/>
                  </a:lnTo>
                  <a:lnTo>
                    <a:pt x="706" y="476"/>
                  </a:lnTo>
                  <a:lnTo>
                    <a:pt x="699" y="476"/>
                  </a:lnTo>
                  <a:lnTo>
                    <a:pt x="42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5" y="944"/>
                  </a:lnTo>
                  <a:lnTo>
                    <a:pt x="940" y="948"/>
                  </a:lnTo>
                  <a:lnTo>
                    <a:pt x="934" y="951"/>
                  </a:lnTo>
                  <a:lnTo>
                    <a:pt x="929" y="952"/>
                  </a:lnTo>
                  <a:lnTo>
                    <a:pt x="923" y="953"/>
                  </a:lnTo>
                  <a:lnTo>
                    <a:pt x="916" y="952"/>
                  </a:lnTo>
                  <a:lnTo>
                    <a:pt x="911" y="951"/>
                  </a:lnTo>
                  <a:lnTo>
                    <a:pt x="904" y="948"/>
                  </a:lnTo>
                  <a:lnTo>
                    <a:pt x="900" y="944"/>
                  </a:lnTo>
                  <a:lnTo>
                    <a:pt x="691" y="742"/>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2" y="563"/>
                  </a:lnTo>
                  <a:lnTo>
                    <a:pt x="379" y="557"/>
                  </a:lnTo>
                  <a:lnTo>
                    <a:pt x="385" y="553"/>
                  </a:lnTo>
                  <a:lnTo>
                    <a:pt x="391" y="549"/>
                  </a:lnTo>
                  <a:lnTo>
                    <a:pt x="398" y="546"/>
                  </a:lnTo>
                  <a:lnTo>
                    <a:pt x="405" y="544"/>
                  </a:lnTo>
                  <a:lnTo>
                    <a:pt x="413" y="541"/>
                  </a:lnTo>
                  <a:lnTo>
                    <a:pt x="420" y="540"/>
                  </a:lnTo>
                  <a:lnTo>
                    <a:pt x="429" y="540"/>
                  </a:lnTo>
                  <a:lnTo>
                    <a:pt x="69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5" y="333"/>
                  </a:lnTo>
                  <a:lnTo>
                    <a:pt x="444" y="324"/>
                  </a:lnTo>
                  <a:lnTo>
                    <a:pt x="442" y="315"/>
                  </a:lnTo>
                  <a:lnTo>
                    <a:pt x="438" y="306"/>
                  </a:lnTo>
                  <a:lnTo>
                    <a:pt x="431" y="300"/>
                  </a:lnTo>
                  <a:lnTo>
                    <a:pt x="425" y="294"/>
                  </a:lnTo>
                  <a:lnTo>
                    <a:pt x="416" y="289"/>
                  </a:lnTo>
                  <a:lnTo>
                    <a:pt x="408" y="286"/>
                  </a:lnTo>
                  <a:lnTo>
                    <a:pt x="398" y="286"/>
                  </a:lnTo>
                  <a:lnTo>
                    <a:pt x="398" y="286"/>
                  </a:lnTo>
                  <a:lnTo>
                    <a:pt x="388" y="286"/>
                  </a:lnTo>
                  <a:lnTo>
                    <a:pt x="380" y="289"/>
                  </a:lnTo>
                  <a:lnTo>
                    <a:pt x="371" y="294"/>
                  </a:lnTo>
                  <a:lnTo>
                    <a:pt x="364" y="300"/>
                  </a:lnTo>
                  <a:lnTo>
                    <a:pt x="358" y="306"/>
                  </a:lnTo>
                  <a:lnTo>
                    <a:pt x="354" y="315"/>
                  </a:lnTo>
                  <a:lnTo>
                    <a:pt x="351" y="324"/>
                  </a:lnTo>
                  <a:lnTo>
                    <a:pt x="350" y="333"/>
                  </a:lnTo>
                  <a:lnTo>
                    <a:pt x="350" y="333"/>
                  </a:lnTo>
                  <a:lnTo>
                    <a:pt x="351" y="343"/>
                  </a:lnTo>
                  <a:lnTo>
                    <a:pt x="354" y="351"/>
                  </a:lnTo>
                  <a:lnTo>
                    <a:pt x="358" y="360"/>
                  </a:lnTo>
                  <a:lnTo>
                    <a:pt x="364" y="367"/>
                  </a:lnTo>
                  <a:lnTo>
                    <a:pt x="371" y="373"/>
                  </a:lnTo>
                  <a:lnTo>
                    <a:pt x="380" y="377"/>
                  </a:lnTo>
                  <a:lnTo>
                    <a:pt x="388" y="380"/>
                  </a:lnTo>
                  <a:lnTo>
                    <a:pt x="39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33"/>
                  </a:lnTo>
                  <a:lnTo>
                    <a:pt x="160" y="343"/>
                  </a:lnTo>
                  <a:lnTo>
                    <a:pt x="163" y="351"/>
                  </a:lnTo>
                  <a:lnTo>
                    <a:pt x="167" y="360"/>
                  </a:lnTo>
                  <a:lnTo>
                    <a:pt x="174" y="367"/>
                  </a:lnTo>
                  <a:lnTo>
                    <a:pt x="180" y="373"/>
                  </a:lnTo>
                  <a:lnTo>
                    <a:pt x="189" y="377"/>
                  </a:lnTo>
                  <a:lnTo>
                    <a:pt x="197" y="380"/>
                  </a:lnTo>
                  <a:lnTo>
                    <a:pt x="207" y="380"/>
                  </a:lnTo>
                  <a:lnTo>
                    <a:pt x="207" y="380"/>
                  </a:lnTo>
                  <a:lnTo>
                    <a:pt x="217" y="380"/>
                  </a:lnTo>
                  <a:lnTo>
                    <a:pt x="225" y="377"/>
                  </a:lnTo>
                  <a:lnTo>
                    <a:pt x="234" y="373"/>
                  </a:lnTo>
                  <a:lnTo>
                    <a:pt x="240" y="367"/>
                  </a:lnTo>
                  <a:lnTo>
                    <a:pt x="247" y="360"/>
                  </a:lnTo>
                  <a:lnTo>
                    <a:pt x="251" y="351"/>
                  </a:lnTo>
                  <a:lnTo>
                    <a:pt x="254" y="343"/>
                  </a:lnTo>
                  <a:lnTo>
                    <a:pt x="254" y="333"/>
                  </a:lnTo>
                  <a:lnTo>
                    <a:pt x="254" y="333"/>
                  </a:lnTo>
                  <a:lnTo>
                    <a:pt x="254" y="324"/>
                  </a:lnTo>
                  <a:lnTo>
                    <a:pt x="251" y="315"/>
                  </a:lnTo>
                  <a:lnTo>
                    <a:pt x="247" y="306"/>
                  </a:lnTo>
                  <a:lnTo>
                    <a:pt x="240" y="300"/>
                  </a:lnTo>
                  <a:lnTo>
                    <a:pt x="234" y="294"/>
                  </a:lnTo>
                  <a:lnTo>
                    <a:pt x="225" y="289"/>
                  </a:lnTo>
                  <a:lnTo>
                    <a:pt x="217" y="286"/>
                  </a:lnTo>
                  <a:lnTo>
                    <a:pt x="20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6" y="333"/>
                  </a:lnTo>
                  <a:lnTo>
                    <a:pt x="635" y="324"/>
                  </a:lnTo>
                  <a:lnTo>
                    <a:pt x="633" y="315"/>
                  </a:lnTo>
                  <a:lnTo>
                    <a:pt x="629" y="306"/>
                  </a:lnTo>
                  <a:lnTo>
                    <a:pt x="622" y="300"/>
                  </a:lnTo>
                  <a:lnTo>
                    <a:pt x="616" y="294"/>
                  </a:lnTo>
                  <a:lnTo>
                    <a:pt x="607" y="289"/>
                  </a:lnTo>
                  <a:lnTo>
                    <a:pt x="598" y="286"/>
                  </a:lnTo>
                  <a:lnTo>
                    <a:pt x="589" y="286"/>
                  </a:lnTo>
                  <a:lnTo>
                    <a:pt x="589" y="286"/>
                  </a:lnTo>
                  <a:lnTo>
                    <a:pt x="579" y="286"/>
                  </a:lnTo>
                  <a:lnTo>
                    <a:pt x="570" y="289"/>
                  </a:lnTo>
                  <a:lnTo>
                    <a:pt x="562" y="294"/>
                  </a:lnTo>
                  <a:lnTo>
                    <a:pt x="554" y="300"/>
                  </a:lnTo>
                  <a:lnTo>
                    <a:pt x="549" y="306"/>
                  </a:lnTo>
                  <a:lnTo>
                    <a:pt x="545" y="315"/>
                  </a:lnTo>
                  <a:lnTo>
                    <a:pt x="542" y="324"/>
                  </a:lnTo>
                  <a:lnTo>
                    <a:pt x="541" y="333"/>
                  </a:lnTo>
                  <a:lnTo>
                    <a:pt x="541" y="333"/>
                  </a:lnTo>
                  <a:lnTo>
                    <a:pt x="542" y="343"/>
                  </a:lnTo>
                  <a:lnTo>
                    <a:pt x="545" y="351"/>
                  </a:lnTo>
                  <a:lnTo>
                    <a:pt x="549" y="360"/>
                  </a:lnTo>
                  <a:lnTo>
                    <a:pt x="554" y="367"/>
                  </a:lnTo>
                  <a:lnTo>
                    <a:pt x="562" y="373"/>
                  </a:lnTo>
                  <a:lnTo>
                    <a:pt x="570" y="377"/>
                  </a:lnTo>
                  <a:lnTo>
                    <a:pt x="579" y="380"/>
                  </a:lnTo>
                  <a:lnTo>
                    <a:pt x="589" y="380"/>
                  </a:lnTo>
                  <a:lnTo>
                    <a:pt x="589" y="3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pic>
        <p:nvPicPr>
          <p:cNvPr id="26" name="图片 25" descr="公司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24682950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779917" y="2056656"/>
            <a:ext cx="1651562" cy="1472748"/>
            <a:chOff x="4649290" y="2011158"/>
            <a:chExt cx="1651562" cy="1472748"/>
          </a:xfrm>
        </p:grpSpPr>
        <p:sp>
          <p:nvSpPr>
            <p:cNvPr id="5" name="Freeform 5"/>
            <p:cNvSpPr/>
            <p:nvPr/>
          </p:nvSpPr>
          <p:spPr bwMode="auto">
            <a:xfrm>
              <a:off x="4649290" y="2011158"/>
              <a:ext cx="1641502" cy="1472748"/>
            </a:xfrm>
            <a:custGeom>
              <a:avLst/>
              <a:gdLst>
                <a:gd name="T0" fmla="*/ 102 w 1498"/>
                <a:gd name="T1" fmla="*/ 1272 h 1344"/>
                <a:gd name="T2" fmla="*/ 130 w 1498"/>
                <a:gd name="T3" fmla="*/ 1220 h 1344"/>
                <a:gd name="T4" fmla="*/ 182 w 1498"/>
                <a:gd name="T5" fmla="*/ 1192 h 1344"/>
                <a:gd name="T6" fmla="*/ 224 w 1498"/>
                <a:gd name="T7" fmla="*/ 1192 h 1344"/>
                <a:gd name="T8" fmla="*/ 274 w 1498"/>
                <a:gd name="T9" fmla="*/ 1220 h 1344"/>
                <a:gd name="T10" fmla="*/ 302 w 1498"/>
                <a:gd name="T11" fmla="*/ 1272 h 1344"/>
                <a:gd name="T12" fmla="*/ 304 w 1498"/>
                <a:gd name="T13" fmla="*/ 1306 h 1344"/>
                <a:gd name="T14" fmla="*/ 290 w 1498"/>
                <a:gd name="T15" fmla="*/ 1344 h 1344"/>
                <a:gd name="T16" fmla="*/ 410 w 1498"/>
                <a:gd name="T17" fmla="*/ 1296 h 1344"/>
                <a:gd name="T18" fmla="*/ 428 w 1498"/>
                <a:gd name="T19" fmla="*/ 1156 h 1344"/>
                <a:gd name="T20" fmla="*/ 468 w 1498"/>
                <a:gd name="T21" fmla="*/ 1024 h 1344"/>
                <a:gd name="T22" fmla="*/ 524 w 1498"/>
                <a:gd name="T23" fmla="*/ 900 h 1344"/>
                <a:gd name="T24" fmla="*/ 598 w 1498"/>
                <a:gd name="T25" fmla="*/ 786 h 1344"/>
                <a:gd name="T26" fmla="*/ 686 w 1498"/>
                <a:gd name="T27" fmla="*/ 686 h 1344"/>
                <a:gd name="T28" fmla="*/ 786 w 1498"/>
                <a:gd name="T29" fmla="*/ 598 h 1344"/>
                <a:gd name="T30" fmla="*/ 900 w 1498"/>
                <a:gd name="T31" fmla="*/ 524 h 1344"/>
                <a:gd name="T32" fmla="*/ 1024 w 1498"/>
                <a:gd name="T33" fmla="*/ 468 h 1344"/>
                <a:gd name="T34" fmla="*/ 1156 w 1498"/>
                <a:gd name="T35" fmla="*/ 428 h 1344"/>
                <a:gd name="T36" fmla="*/ 1296 w 1498"/>
                <a:gd name="T37" fmla="*/ 410 h 1344"/>
                <a:gd name="T38" fmla="*/ 1344 w 1498"/>
                <a:gd name="T39" fmla="*/ 266 h 1344"/>
                <a:gd name="T40" fmla="*/ 1352 w 1498"/>
                <a:gd name="T41" fmla="*/ 256 h 1344"/>
                <a:gd name="T42" fmla="*/ 1364 w 1498"/>
                <a:gd name="T43" fmla="*/ 258 h 1344"/>
                <a:gd name="T44" fmla="*/ 1404 w 1498"/>
                <a:gd name="T45" fmla="*/ 280 h 1344"/>
                <a:gd name="T46" fmla="*/ 1436 w 1498"/>
                <a:gd name="T47" fmla="*/ 280 h 1344"/>
                <a:gd name="T48" fmla="*/ 1476 w 1498"/>
                <a:gd name="T49" fmla="*/ 258 h 1344"/>
                <a:gd name="T50" fmla="*/ 1496 w 1498"/>
                <a:gd name="T51" fmla="*/ 218 h 1344"/>
                <a:gd name="T52" fmla="*/ 1496 w 1498"/>
                <a:gd name="T53" fmla="*/ 188 h 1344"/>
                <a:gd name="T54" fmla="*/ 1476 w 1498"/>
                <a:gd name="T55" fmla="*/ 148 h 1344"/>
                <a:gd name="T56" fmla="*/ 1436 w 1498"/>
                <a:gd name="T57" fmla="*/ 126 h 1344"/>
                <a:gd name="T58" fmla="*/ 1404 w 1498"/>
                <a:gd name="T59" fmla="*/ 126 h 1344"/>
                <a:gd name="T60" fmla="*/ 1364 w 1498"/>
                <a:gd name="T61" fmla="*/ 148 h 1344"/>
                <a:gd name="T62" fmla="*/ 1352 w 1498"/>
                <a:gd name="T63" fmla="*/ 152 h 1344"/>
                <a:gd name="T64" fmla="*/ 1344 w 1498"/>
                <a:gd name="T65" fmla="*/ 140 h 1344"/>
                <a:gd name="T66" fmla="*/ 1274 w 1498"/>
                <a:gd name="T67" fmla="*/ 2 h 1344"/>
                <a:gd name="T68" fmla="*/ 1074 w 1498"/>
                <a:gd name="T69" fmla="*/ 28 h 1344"/>
                <a:gd name="T70" fmla="*/ 884 w 1498"/>
                <a:gd name="T71" fmla="*/ 84 h 1344"/>
                <a:gd name="T72" fmla="*/ 706 w 1498"/>
                <a:gd name="T73" fmla="*/ 166 h 1344"/>
                <a:gd name="T74" fmla="*/ 542 w 1498"/>
                <a:gd name="T75" fmla="*/ 270 h 1344"/>
                <a:gd name="T76" fmla="*/ 396 w 1498"/>
                <a:gd name="T77" fmla="*/ 396 h 1344"/>
                <a:gd name="T78" fmla="*/ 270 w 1498"/>
                <a:gd name="T79" fmla="*/ 542 h 1344"/>
                <a:gd name="T80" fmla="*/ 166 w 1498"/>
                <a:gd name="T81" fmla="*/ 706 h 1344"/>
                <a:gd name="T82" fmla="*/ 84 w 1498"/>
                <a:gd name="T83" fmla="*/ 884 h 1344"/>
                <a:gd name="T84" fmla="*/ 30 w 1498"/>
                <a:gd name="T85" fmla="*/ 1074 h 1344"/>
                <a:gd name="T86" fmla="*/ 2 w 1498"/>
                <a:gd name="T87" fmla="*/ 1276 h 1344"/>
                <a:gd name="T88" fmla="*/ 116 w 1498"/>
                <a:gd name="T89" fmla="*/ 1344 h 1344"/>
                <a:gd name="T90" fmla="*/ 102 w 1498"/>
                <a:gd name="T91" fmla="*/ 1306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8" h="1344">
                  <a:moveTo>
                    <a:pt x="100" y="1292"/>
                  </a:moveTo>
                  <a:lnTo>
                    <a:pt x="100" y="1292"/>
                  </a:lnTo>
                  <a:lnTo>
                    <a:pt x="102" y="1272"/>
                  </a:lnTo>
                  <a:lnTo>
                    <a:pt x="108" y="1252"/>
                  </a:lnTo>
                  <a:lnTo>
                    <a:pt x="118" y="1234"/>
                  </a:lnTo>
                  <a:lnTo>
                    <a:pt x="130" y="1220"/>
                  </a:lnTo>
                  <a:lnTo>
                    <a:pt x="146" y="1208"/>
                  </a:lnTo>
                  <a:lnTo>
                    <a:pt x="164" y="1198"/>
                  </a:lnTo>
                  <a:lnTo>
                    <a:pt x="182" y="1192"/>
                  </a:lnTo>
                  <a:lnTo>
                    <a:pt x="202" y="1190"/>
                  </a:lnTo>
                  <a:lnTo>
                    <a:pt x="202" y="1190"/>
                  </a:lnTo>
                  <a:lnTo>
                    <a:pt x="224" y="1192"/>
                  </a:lnTo>
                  <a:lnTo>
                    <a:pt x="242" y="1198"/>
                  </a:lnTo>
                  <a:lnTo>
                    <a:pt x="260" y="1208"/>
                  </a:lnTo>
                  <a:lnTo>
                    <a:pt x="274" y="1220"/>
                  </a:lnTo>
                  <a:lnTo>
                    <a:pt x="288" y="1234"/>
                  </a:lnTo>
                  <a:lnTo>
                    <a:pt x="296" y="1252"/>
                  </a:lnTo>
                  <a:lnTo>
                    <a:pt x="302" y="1272"/>
                  </a:lnTo>
                  <a:lnTo>
                    <a:pt x="304" y="1292"/>
                  </a:lnTo>
                  <a:lnTo>
                    <a:pt x="304" y="1292"/>
                  </a:lnTo>
                  <a:lnTo>
                    <a:pt x="304" y="1306"/>
                  </a:lnTo>
                  <a:lnTo>
                    <a:pt x="302" y="1320"/>
                  </a:lnTo>
                  <a:lnTo>
                    <a:pt x="296" y="1332"/>
                  </a:lnTo>
                  <a:lnTo>
                    <a:pt x="290" y="1344"/>
                  </a:lnTo>
                  <a:lnTo>
                    <a:pt x="408" y="1344"/>
                  </a:lnTo>
                  <a:lnTo>
                    <a:pt x="408" y="1344"/>
                  </a:lnTo>
                  <a:lnTo>
                    <a:pt x="410" y="1296"/>
                  </a:lnTo>
                  <a:lnTo>
                    <a:pt x="414" y="1248"/>
                  </a:lnTo>
                  <a:lnTo>
                    <a:pt x="420" y="1202"/>
                  </a:lnTo>
                  <a:lnTo>
                    <a:pt x="428" y="1156"/>
                  </a:lnTo>
                  <a:lnTo>
                    <a:pt x="440" y="1112"/>
                  </a:lnTo>
                  <a:lnTo>
                    <a:pt x="452" y="1068"/>
                  </a:lnTo>
                  <a:lnTo>
                    <a:pt x="468" y="1024"/>
                  </a:lnTo>
                  <a:lnTo>
                    <a:pt x="484" y="982"/>
                  </a:lnTo>
                  <a:lnTo>
                    <a:pt x="504" y="940"/>
                  </a:lnTo>
                  <a:lnTo>
                    <a:pt x="524" y="900"/>
                  </a:lnTo>
                  <a:lnTo>
                    <a:pt x="546" y="862"/>
                  </a:lnTo>
                  <a:lnTo>
                    <a:pt x="572" y="824"/>
                  </a:lnTo>
                  <a:lnTo>
                    <a:pt x="598" y="786"/>
                  </a:lnTo>
                  <a:lnTo>
                    <a:pt x="624" y="752"/>
                  </a:lnTo>
                  <a:lnTo>
                    <a:pt x="654" y="718"/>
                  </a:lnTo>
                  <a:lnTo>
                    <a:pt x="686" y="686"/>
                  </a:lnTo>
                  <a:lnTo>
                    <a:pt x="718" y="654"/>
                  </a:lnTo>
                  <a:lnTo>
                    <a:pt x="752" y="624"/>
                  </a:lnTo>
                  <a:lnTo>
                    <a:pt x="786" y="598"/>
                  </a:lnTo>
                  <a:lnTo>
                    <a:pt x="824" y="570"/>
                  </a:lnTo>
                  <a:lnTo>
                    <a:pt x="862" y="546"/>
                  </a:lnTo>
                  <a:lnTo>
                    <a:pt x="900" y="524"/>
                  </a:lnTo>
                  <a:lnTo>
                    <a:pt x="940" y="504"/>
                  </a:lnTo>
                  <a:lnTo>
                    <a:pt x="982" y="484"/>
                  </a:lnTo>
                  <a:lnTo>
                    <a:pt x="1024" y="468"/>
                  </a:lnTo>
                  <a:lnTo>
                    <a:pt x="1066" y="452"/>
                  </a:lnTo>
                  <a:lnTo>
                    <a:pt x="1112" y="440"/>
                  </a:lnTo>
                  <a:lnTo>
                    <a:pt x="1156" y="428"/>
                  </a:lnTo>
                  <a:lnTo>
                    <a:pt x="1202" y="420"/>
                  </a:lnTo>
                  <a:lnTo>
                    <a:pt x="1248" y="414"/>
                  </a:lnTo>
                  <a:lnTo>
                    <a:pt x="1296" y="410"/>
                  </a:lnTo>
                  <a:lnTo>
                    <a:pt x="1344" y="408"/>
                  </a:lnTo>
                  <a:lnTo>
                    <a:pt x="1344" y="266"/>
                  </a:lnTo>
                  <a:lnTo>
                    <a:pt x="1344" y="266"/>
                  </a:lnTo>
                  <a:lnTo>
                    <a:pt x="1346" y="260"/>
                  </a:lnTo>
                  <a:lnTo>
                    <a:pt x="1352" y="256"/>
                  </a:lnTo>
                  <a:lnTo>
                    <a:pt x="1352" y="256"/>
                  </a:lnTo>
                  <a:lnTo>
                    <a:pt x="1358" y="254"/>
                  </a:lnTo>
                  <a:lnTo>
                    <a:pt x="1364" y="258"/>
                  </a:lnTo>
                  <a:lnTo>
                    <a:pt x="1364" y="258"/>
                  </a:lnTo>
                  <a:lnTo>
                    <a:pt x="1376" y="268"/>
                  </a:lnTo>
                  <a:lnTo>
                    <a:pt x="1390" y="276"/>
                  </a:lnTo>
                  <a:lnTo>
                    <a:pt x="1404" y="280"/>
                  </a:lnTo>
                  <a:lnTo>
                    <a:pt x="1420" y="282"/>
                  </a:lnTo>
                  <a:lnTo>
                    <a:pt x="1420" y="282"/>
                  </a:lnTo>
                  <a:lnTo>
                    <a:pt x="1436" y="280"/>
                  </a:lnTo>
                  <a:lnTo>
                    <a:pt x="1450" y="276"/>
                  </a:lnTo>
                  <a:lnTo>
                    <a:pt x="1464" y="268"/>
                  </a:lnTo>
                  <a:lnTo>
                    <a:pt x="1476" y="258"/>
                  </a:lnTo>
                  <a:lnTo>
                    <a:pt x="1484" y="246"/>
                  </a:lnTo>
                  <a:lnTo>
                    <a:pt x="1492" y="234"/>
                  </a:lnTo>
                  <a:lnTo>
                    <a:pt x="1496" y="218"/>
                  </a:lnTo>
                  <a:lnTo>
                    <a:pt x="1498" y="204"/>
                  </a:lnTo>
                  <a:lnTo>
                    <a:pt x="1498" y="204"/>
                  </a:lnTo>
                  <a:lnTo>
                    <a:pt x="1496" y="188"/>
                  </a:lnTo>
                  <a:lnTo>
                    <a:pt x="1492" y="172"/>
                  </a:lnTo>
                  <a:lnTo>
                    <a:pt x="1484" y="160"/>
                  </a:lnTo>
                  <a:lnTo>
                    <a:pt x="1476" y="148"/>
                  </a:lnTo>
                  <a:lnTo>
                    <a:pt x="1464" y="138"/>
                  </a:lnTo>
                  <a:lnTo>
                    <a:pt x="1450" y="132"/>
                  </a:lnTo>
                  <a:lnTo>
                    <a:pt x="1436" y="126"/>
                  </a:lnTo>
                  <a:lnTo>
                    <a:pt x="1420" y="126"/>
                  </a:lnTo>
                  <a:lnTo>
                    <a:pt x="1420" y="126"/>
                  </a:lnTo>
                  <a:lnTo>
                    <a:pt x="1404" y="126"/>
                  </a:lnTo>
                  <a:lnTo>
                    <a:pt x="1390" y="132"/>
                  </a:lnTo>
                  <a:lnTo>
                    <a:pt x="1376" y="138"/>
                  </a:lnTo>
                  <a:lnTo>
                    <a:pt x="1364" y="148"/>
                  </a:lnTo>
                  <a:lnTo>
                    <a:pt x="1364" y="148"/>
                  </a:lnTo>
                  <a:lnTo>
                    <a:pt x="1358" y="152"/>
                  </a:lnTo>
                  <a:lnTo>
                    <a:pt x="1352" y="152"/>
                  </a:lnTo>
                  <a:lnTo>
                    <a:pt x="1352" y="152"/>
                  </a:lnTo>
                  <a:lnTo>
                    <a:pt x="1346" y="146"/>
                  </a:lnTo>
                  <a:lnTo>
                    <a:pt x="1344" y="140"/>
                  </a:lnTo>
                  <a:lnTo>
                    <a:pt x="1344" y="0"/>
                  </a:lnTo>
                  <a:lnTo>
                    <a:pt x="1344" y="0"/>
                  </a:lnTo>
                  <a:lnTo>
                    <a:pt x="1274" y="2"/>
                  </a:lnTo>
                  <a:lnTo>
                    <a:pt x="1206" y="8"/>
                  </a:lnTo>
                  <a:lnTo>
                    <a:pt x="1140" y="16"/>
                  </a:lnTo>
                  <a:lnTo>
                    <a:pt x="1074" y="28"/>
                  </a:lnTo>
                  <a:lnTo>
                    <a:pt x="1010" y="44"/>
                  </a:lnTo>
                  <a:lnTo>
                    <a:pt x="946" y="62"/>
                  </a:lnTo>
                  <a:lnTo>
                    <a:pt x="884" y="84"/>
                  </a:lnTo>
                  <a:lnTo>
                    <a:pt x="822" y="108"/>
                  </a:lnTo>
                  <a:lnTo>
                    <a:pt x="764" y="136"/>
                  </a:lnTo>
                  <a:lnTo>
                    <a:pt x="706" y="166"/>
                  </a:lnTo>
                  <a:lnTo>
                    <a:pt x="650" y="198"/>
                  </a:lnTo>
                  <a:lnTo>
                    <a:pt x="596" y="232"/>
                  </a:lnTo>
                  <a:lnTo>
                    <a:pt x="542" y="270"/>
                  </a:lnTo>
                  <a:lnTo>
                    <a:pt x="492" y="310"/>
                  </a:lnTo>
                  <a:lnTo>
                    <a:pt x="444" y="352"/>
                  </a:lnTo>
                  <a:lnTo>
                    <a:pt x="396" y="396"/>
                  </a:lnTo>
                  <a:lnTo>
                    <a:pt x="352" y="444"/>
                  </a:lnTo>
                  <a:lnTo>
                    <a:pt x="310" y="492"/>
                  </a:lnTo>
                  <a:lnTo>
                    <a:pt x="270" y="542"/>
                  </a:lnTo>
                  <a:lnTo>
                    <a:pt x="232" y="596"/>
                  </a:lnTo>
                  <a:lnTo>
                    <a:pt x="198" y="650"/>
                  </a:lnTo>
                  <a:lnTo>
                    <a:pt x="166" y="706"/>
                  </a:lnTo>
                  <a:lnTo>
                    <a:pt x="136" y="764"/>
                  </a:lnTo>
                  <a:lnTo>
                    <a:pt x="108" y="822"/>
                  </a:lnTo>
                  <a:lnTo>
                    <a:pt x="84" y="884"/>
                  </a:lnTo>
                  <a:lnTo>
                    <a:pt x="62" y="946"/>
                  </a:lnTo>
                  <a:lnTo>
                    <a:pt x="44" y="1010"/>
                  </a:lnTo>
                  <a:lnTo>
                    <a:pt x="30" y="1074"/>
                  </a:lnTo>
                  <a:lnTo>
                    <a:pt x="18" y="1140"/>
                  </a:lnTo>
                  <a:lnTo>
                    <a:pt x="8" y="1208"/>
                  </a:lnTo>
                  <a:lnTo>
                    <a:pt x="2" y="1276"/>
                  </a:lnTo>
                  <a:lnTo>
                    <a:pt x="0" y="1344"/>
                  </a:lnTo>
                  <a:lnTo>
                    <a:pt x="116" y="1344"/>
                  </a:lnTo>
                  <a:lnTo>
                    <a:pt x="116" y="1344"/>
                  </a:lnTo>
                  <a:lnTo>
                    <a:pt x="110" y="1332"/>
                  </a:lnTo>
                  <a:lnTo>
                    <a:pt x="104" y="1320"/>
                  </a:lnTo>
                  <a:lnTo>
                    <a:pt x="102" y="1306"/>
                  </a:lnTo>
                  <a:lnTo>
                    <a:pt x="100" y="1292"/>
                  </a:lnTo>
                  <a:lnTo>
                    <a:pt x="100" y="1292"/>
                  </a:lnTo>
                  <a:close/>
                </a:path>
              </a:pathLst>
            </a:custGeom>
            <a:solidFill>
              <a:schemeClr val="accent6"/>
            </a:solidFill>
            <a:ln>
              <a:noFill/>
            </a:ln>
          </p:spPr>
          <p:txBody>
            <a:bodyPr vert="horz" wrap="square" lIns="121920" tIns="60960" rIns="121920" bIns="60960" numCol="1" anchor="t" anchorCtr="0" compatLnSpc="1"/>
            <a:lstStyle/>
            <a:p>
              <a:endParaRPr lang="zh-CN" altLang="en-US" sz="2400">
                <a:latin typeface="微软雅黑" panose="020B0503020204020204" charset="-122"/>
                <a:ea typeface="微软雅黑" panose="020B0503020204020204" charset="-122"/>
              </a:endParaRPr>
            </a:p>
          </p:txBody>
        </p:sp>
        <p:sp>
          <p:nvSpPr>
            <p:cNvPr id="6" name="矩形 45"/>
            <p:cNvSpPr/>
            <p:nvPr/>
          </p:nvSpPr>
          <p:spPr>
            <a:xfrm rot="19102303">
              <a:off x="4837945" y="2481108"/>
              <a:ext cx="1462907" cy="727599"/>
            </a:xfrm>
            <a:custGeom>
              <a:avLst/>
              <a:gdLst>
                <a:gd name="connsiteX0" fmla="*/ 0 w 1511952"/>
                <a:gd name="connsiteY0" fmla="*/ 0 h 295978"/>
                <a:gd name="connsiteX1" fmla="*/ 1511952 w 1511952"/>
                <a:gd name="connsiteY1" fmla="*/ 0 h 295978"/>
                <a:gd name="connsiteX2" fmla="*/ 1511952 w 1511952"/>
                <a:gd name="connsiteY2" fmla="*/ 295978 h 295978"/>
                <a:gd name="connsiteX3" fmla="*/ 0 w 1511952"/>
                <a:gd name="connsiteY3" fmla="*/ 295978 h 295978"/>
                <a:gd name="connsiteX4" fmla="*/ 0 w 1511952"/>
                <a:gd name="connsiteY4" fmla="*/ 0 h 295978"/>
                <a:gd name="connsiteX0-1" fmla="*/ 0 w 1511952"/>
                <a:gd name="connsiteY0-2" fmla="*/ 105833 h 401811"/>
                <a:gd name="connsiteX1-3" fmla="*/ 1511952 w 1511952"/>
                <a:gd name="connsiteY1-4" fmla="*/ 105833 h 401811"/>
                <a:gd name="connsiteX2-5" fmla="*/ 1511952 w 1511952"/>
                <a:gd name="connsiteY2-6" fmla="*/ 401811 h 401811"/>
                <a:gd name="connsiteX3-7" fmla="*/ 0 w 1511952"/>
                <a:gd name="connsiteY3-8" fmla="*/ 401811 h 401811"/>
                <a:gd name="connsiteX4-9" fmla="*/ 0 w 1511952"/>
                <a:gd name="connsiteY4-10" fmla="*/ 105833 h 401811"/>
                <a:gd name="connsiteX0-11" fmla="*/ 0 w 1511952"/>
                <a:gd name="connsiteY0-12" fmla="*/ 171524 h 467502"/>
                <a:gd name="connsiteX1-13" fmla="*/ 1511952 w 1511952"/>
                <a:gd name="connsiteY1-14" fmla="*/ 171524 h 467502"/>
                <a:gd name="connsiteX2-15" fmla="*/ 1511952 w 1511952"/>
                <a:gd name="connsiteY2-16" fmla="*/ 467502 h 467502"/>
                <a:gd name="connsiteX3-17" fmla="*/ 0 w 1511952"/>
                <a:gd name="connsiteY3-18" fmla="*/ 467502 h 467502"/>
                <a:gd name="connsiteX4-19" fmla="*/ 0 w 1511952"/>
                <a:gd name="connsiteY4-20" fmla="*/ 171524 h 467502"/>
                <a:gd name="connsiteX0-21" fmla="*/ 0 w 1623871"/>
                <a:gd name="connsiteY0-22" fmla="*/ 216069 h 431085"/>
                <a:gd name="connsiteX1-23" fmla="*/ 1623871 w 1623871"/>
                <a:gd name="connsiteY1-24" fmla="*/ 135107 h 431085"/>
                <a:gd name="connsiteX2-25" fmla="*/ 1623871 w 1623871"/>
                <a:gd name="connsiteY2-26" fmla="*/ 431085 h 431085"/>
                <a:gd name="connsiteX3-27" fmla="*/ 111919 w 1623871"/>
                <a:gd name="connsiteY3-28" fmla="*/ 431085 h 431085"/>
                <a:gd name="connsiteX4-29" fmla="*/ 0 w 1623871"/>
                <a:gd name="connsiteY4-30" fmla="*/ 216069 h 431085"/>
                <a:gd name="connsiteX0-31" fmla="*/ 0 w 1811990"/>
                <a:gd name="connsiteY0-32" fmla="*/ 178613 h 393629"/>
                <a:gd name="connsiteX1-33" fmla="*/ 1811990 w 1811990"/>
                <a:gd name="connsiteY1-34" fmla="*/ 164326 h 393629"/>
                <a:gd name="connsiteX2-35" fmla="*/ 1623871 w 1811990"/>
                <a:gd name="connsiteY2-36" fmla="*/ 393629 h 393629"/>
                <a:gd name="connsiteX3-37" fmla="*/ 111919 w 1811990"/>
                <a:gd name="connsiteY3-38" fmla="*/ 393629 h 393629"/>
                <a:gd name="connsiteX4-39" fmla="*/ 0 w 1811990"/>
                <a:gd name="connsiteY4-40" fmla="*/ 178613 h 393629"/>
                <a:gd name="connsiteX0-41" fmla="*/ 0 w 1811990"/>
                <a:gd name="connsiteY0-42" fmla="*/ 313434 h 528450"/>
                <a:gd name="connsiteX1-43" fmla="*/ 1811990 w 1811990"/>
                <a:gd name="connsiteY1-44" fmla="*/ 299147 h 528450"/>
                <a:gd name="connsiteX2-45" fmla="*/ 1623871 w 1811990"/>
                <a:gd name="connsiteY2-46" fmla="*/ 528450 h 528450"/>
                <a:gd name="connsiteX3-47" fmla="*/ 111919 w 1811990"/>
                <a:gd name="connsiteY3-48" fmla="*/ 528450 h 528450"/>
                <a:gd name="connsiteX4-49" fmla="*/ 0 w 1811990"/>
                <a:gd name="connsiteY4-50" fmla="*/ 313434 h 528450"/>
                <a:gd name="connsiteX0-51" fmla="*/ 0 w 1811990"/>
                <a:gd name="connsiteY0-52" fmla="*/ 416193 h 631209"/>
                <a:gd name="connsiteX1-53" fmla="*/ 1811990 w 1811990"/>
                <a:gd name="connsiteY1-54" fmla="*/ 401906 h 631209"/>
                <a:gd name="connsiteX2-55" fmla="*/ 1623871 w 1811990"/>
                <a:gd name="connsiteY2-56" fmla="*/ 631209 h 631209"/>
                <a:gd name="connsiteX3-57" fmla="*/ 111919 w 1811990"/>
                <a:gd name="connsiteY3-58" fmla="*/ 631209 h 631209"/>
                <a:gd name="connsiteX4-59" fmla="*/ 0 w 1811990"/>
                <a:gd name="connsiteY4-60" fmla="*/ 416193 h 6312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1990" h="631209">
                  <a:moveTo>
                    <a:pt x="0" y="416193"/>
                  </a:moveTo>
                  <a:cubicBezTo>
                    <a:pt x="399208" y="-129114"/>
                    <a:pt x="1193706" y="-143401"/>
                    <a:pt x="1811990" y="401906"/>
                  </a:cubicBezTo>
                  <a:lnTo>
                    <a:pt x="1623871" y="631209"/>
                  </a:lnTo>
                  <a:lnTo>
                    <a:pt x="111919" y="631209"/>
                  </a:lnTo>
                  <a:lnTo>
                    <a:pt x="0" y="416193"/>
                  </a:lnTo>
                  <a:close/>
                </a:path>
              </a:pathLst>
            </a:custGeom>
          </p:spPr>
          <p:txBody>
            <a:bodyPr wrap="none">
              <a:prstTxWarp prst="textArchUp">
                <a:avLst/>
              </a:prstTxWarp>
              <a:spAutoFit/>
            </a:bodyPr>
            <a:lstStyle/>
            <a:p>
              <a:pPr algn="ctr">
                <a:lnSpc>
                  <a:spcPct val="150000"/>
                </a:lnSpc>
              </a:pPr>
              <a:endParaRPr lang="en-US" altLang="zh-CN" sz="1600" b="1" spc="200"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spc="200" dirty="0" smtClean="0">
                  <a:solidFill>
                    <a:schemeClr val="bg1"/>
                  </a:solidFill>
                  <a:latin typeface="微软雅黑" panose="020B0503020204020204" charset="-122"/>
                  <a:ea typeface="微软雅黑" panose="020B0503020204020204" charset="-122"/>
                </a:rPr>
                <a:t>T</a:t>
              </a:r>
              <a:r>
                <a:rPr lang="en-US" altLang="zh-CN" sz="1600" b="1" spc="200" dirty="0" err="1" smtClean="0">
                  <a:solidFill>
                    <a:schemeClr val="bg1"/>
                  </a:solidFill>
                  <a:latin typeface="微软雅黑" panose="020B0503020204020204" charset="-122"/>
                  <a:ea typeface="微软雅黑" panose="020B0503020204020204" charset="-122"/>
                </a:rPr>
                <a:t>echnology</a:t>
              </a:r>
              <a:endParaRPr lang="en-US" altLang="zh-CN" sz="1600" b="1" spc="200" dirty="0">
                <a:solidFill>
                  <a:schemeClr val="bg1"/>
                </a:solidFill>
                <a:latin typeface="微软雅黑" panose="020B0503020204020204" charset="-122"/>
                <a:ea typeface="微软雅黑" panose="020B0503020204020204" charset="-122"/>
              </a:endParaRPr>
            </a:p>
          </p:txBody>
        </p:sp>
      </p:grpSp>
      <p:grpSp>
        <p:nvGrpSpPr>
          <p:cNvPr id="7" name="组合 6"/>
          <p:cNvGrpSpPr/>
          <p:nvPr/>
        </p:nvGrpSpPr>
        <p:grpSpPr>
          <a:xfrm>
            <a:off x="6278966" y="2056656"/>
            <a:ext cx="1472749" cy="1658126"/>
            <a:chOff x="6148339" y="2011158"/>
            <a:chExt cx="1472749" cy="1658126"/>
          </a:xfrm>
        </p:grpSpPr>
        <p:sp>
          <p:nvSpPr>
            <p:cNvPr id="8" name="Freeform 7"/>
            <p:cNvSpPr/>
            <p:nvPr/>
          </p:nvSpPr>
          <p:spPr bwMode="auto">
            <a:xfrm>
              <a:off x="6148339" y="2011158"/>
              <a:ext cx="1472749" cy="1641500"/>
            </a:xfrm>
            <a:custGeom>
              <a:avLst/>
              <a:gdLst>
                <a:gd name="T0" fmla="*/ 72 w 1344"/>
                <a:gd name="T1" fmla="*/ 104 h 1498"/>
                <a:gd name="T2" fmla="*/ 124 w 1344"/>
                <a:gd name="T3" fmla="*/ 132 h 1498"/>
                <a:gd name="T4" fmla="*/ 152 w 1344"/>
                <a:gd name="T5" fmla="*/ 182 h 1498"/>
                <a:gd name="T6" fmla="*/ 152 w 1344"/>
                <a:gd name="T7" fmla="*/ 224 h 1498"/>
                <a:gd name="T8" fmla="*/ 124 w 1344"/>
                <a:gd name="T9" fmla="*/ 276 h 1498"/>
                <a:gd name="T10" fmla="*/ 72 w 1344"/>
                <a:gd name="T11" fmla="*/ 304 h 1498"/>
                <a:gd name="T12" fmla="*/ 38 w 1344"/>
                <a:gd name="T13" fmla="*/ 304 h 1498"/>
                <a:gd name="T14" fmla="*/ 0 w 1344"/>
                <a:gd name="T15" fmla="*/ 290 h 1498"/>
                <a:gd name="T16" fmla="*/ 48 w 1344"/>
                <a:gd name="T17" fmla="*/ 410 h 1498"/>
                <a:gd name="T18" fmla="*/ 188 w 1344"/>
                <a:gd name="T19" fmla="*/ 428 h 1498"/>
                <a:gd name="T20" fmla="*/ 320 w 1344"/>
                <a:gd name="T21" fmla="*/ 468 h 1498"/>
                <a:gd name="T22" fmla="*/ 444 w 1344"/>
                <a:gd name="T23" fmla="*/ 524 h 1498"/>
                <a:gd name="T24" fmla="*/ 556 w 1344"/>
                <a:gd name="T25" fmla="*/ 598 h 1498"/>
                <a:gd name="T26" fmla="*/ 658 w 1344"/>
                <a:gd name="T27" fmla="*/ 686 h 1498"/>
                <a:gd name="T28" fmla="*/ 746 w 1344"/>
                <a:gd name="T29" fmla="*/ 786 h 1498"/>
                <a:gd name="T30" fmla="*/ 820 w 1344"/>
                <a:gd name="T31" fmla="*/ 900 h 1498"/>
                <a:gd name="T32" fmla="*/ 876 w 1344"/>
                <a:gd name="T33" fmla="*/ 1024 h 1498"/>
                <a:gd name="T34" fmla="*/ 914 w 1344"/>
                <a:gd name="T35" fmla="*/ 1156 h 1498"/>
                <a:gd name="T36" fmla="*/ 934 w 1344"/>
                <a:gd name="T37" fmla="*/ 1296 h 1498"/>
                <a:gd name="T38" fmla="*/ 1078 w 1344"/>
                <a:gd name="T39" fmla="*/ 1344 h 1498"/>
                <a:gd name="T40" fmla="*/ 1088 w 1344"/>
                <a:gd name="T41" fmla="*/ 1352 h 1498"/>
                <a:gd name="T42" fmla="*/ 1086 w 1344"/>
                <a:gd name="T43" fmla="*/ 1364 h 1498"/>
                <a:gd name="T44" fmla="*/ 1064 w 1344"/>
                <a:gd name="T45" fmla="*/ 1404 h 1498"/>
                <a:gd name="T46" fmla="*/ 1064 w 1344"/>
                <a:gd name="T47" fmla="*/ 1436 h 1498"/>
                <a:gd name="T48" fmla="*/ 1086 w 1344"/>
                <a:gd name="T49" fmla="*/ 1476 h 1498"/>
                <a:gd name="T50" fmla="*/ 1124 w 1344"/>
                <a:gd name="T51" fmla="*/ 1496 h 1498"/>
                <a:gd name="T52" fmla="*/ 1156 w 1344"/>
                <a:gd name="T53" fmla="*/ 1496 h 1498"/>
                <a:gd name="T54" fmla="*/ 1196 w 1344"/>
                <a:gd name="T55" fmla="*/ 1476 h 1498"/>
                <a:gd name="T56" fmla="*/ 1218 w 1344"/>
                <a:gd name="T57" fmla="*/ 1436 h 1498"/>
                <a:gd name="T58" fmla="*/ 1218 w 1344"/>
                <a:gd name="T59" fmla="*/ 1404 h 1498"/>
                <a:gd name="T60" fmla="*/ 1196 w 1344"/>
                <a:gd name="T61" fmla="*/ 1364 h 1498"/>
                <a:gd name="T62" fmla="*/ 1192 w 1344"/>
                <a:gd name="T63" fmla="*/ 1352 h 1498"/>
                <a:gd name="T64" fmla="*/ 1204 w 1344"/>
                <a:gd name="T65" fmla="*/ 1344 h 1498"/>
                <a:gd name="T66" fmla="*/ 1342 w 1344"/>
                <a:gd name="T67" fmla="*/ 1276 h 1498"/>
                <a:gd name="T68" fmla="*/ 1314 w 1344"/>
                <a:gd name="T69" fmla="*/ 1074 h 1498"/>
                <a:gd name="T70" fmla="*/ 1260 w 1344"/>
                <a:gd name="T71" fmla="*/ 884 h 1498"/>
                <a:gd name="T72" fmla="*/ 1178 w 1344"/>
                <a:gd name="T73" fmla="*/ 706 h 1498"/>
                <a:gd name="T74" fmla="*/ 1074 w 1344"/>
                <a:gd name="T75" fmla="*/ 542 h 1498"/>
                <a:gd name="T76" fmla="*/ 946 w 1344"/>
                <a:gd name="T77" fmla="*/ 396 h 1498"/>
                <a:gd name="T78" fmla="*/ 800 w 1344"/>
                <a:gd name="T79" fmla="*/ 270 h 1498"/>
                <a:gd name="T80" fmla="*/ 638 w 1344"/>
                <a:gd name="T81" fmla="*/ 166 h 1498"/>
                <a:gd name="T82" fmla="*/ 460 w 1344"/>
                <a:gd name="T83" fmla="*/ 84 h 1498"/>
                <a:gd name="T84" fmla="*/ 270 w 1344"/>
                <a:gd name="T85" fmla="*/ 28 h 1498"/>
                <a:gd name="T86" fmla="*/ 68 w 1344"/>
                <a:gd name="T87" fmla="*/ 2 h 1498"/>
                <a:gd name="T88" fmla="*/ 0 w 1344"/>
                <a:gd name="T89" fmla="*/ 116 h 1498"/>
                <a:gd name="T90" fmla="*/ 38 w 1344"/>
                <a:gd name="T91" fmla="*/ 102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44" h="1498">
                  <a:moveTo>
                    <a:pt x="52" y="102"/>
                  </a:moveTo>
                  <a:lnTo>
                    <a:pt x="52" y="102"/>
                  </a:lnTo>
                  <a:lnTo>
                    <a:pt x="72" y="104"/>
                  </a:lnTo>
                  <a:lnTo>
                    <a:pt x="92" y="110"/>
                  </a:lnTo>
                  <a:lnTo>
                    <a:pt x="108" y="118"/>
                  </a:lnTo>
                  <a:lnTo>
                    <a:pt x="124" y="132"/>
                  </a:lnTo>
                  <a:lnTo>
                    <a:pt x="136" y="146"/>
                  </a:lnTo>
                  <a:lnTo>
                    <a:pt x="146" y="164"/>
                  </a:lnTo>
                  <a:lnTo>
                    <a:pt x="152" y="182"/>
                  </a:lnTo>
                  <a:lnTo>
                    <a:pt x="154" y="204"/>
                  </a:lnTo>
                  <a:lnTo>
                    <a:pt x="154" y="204"/>
                  </a:lnTo>
                  <a:lnTo>
                    <a:pt x="152" y="224"/>
                  </a:lnTo>
                  <a:lnTo>
                    <a:pt x="146" y="242"/>
                  </a:lnTo>
                  <a:lnTo>
                    <a:pt x="136" y="260"/>
                  </a:lnTo>
                  <a:lnTo>
                    <a:pt x="124" y="276"/>
                  </a:lnTo>
                  <a:lnTo>
                    <a:pt x="108" y="288"/>
                  </a:lnTo>
                  <a:lnTo>
                    <a:pt x="92" y="298"/>
                  </a:lnTo>
                  <a:lnTo>
                    <a:pt x="72" y="304"/>
                  </a:lnTo>
                  <a:lnTo>
                    <a:pt x="52" y="306"/>
                  </a:lnTo>
                  <a:lnTo>
                    <a:pt x="52" y="306"/>
                  </a:lnTo>
                  <a:lnTo>
                    <a:pt x="38" y="304"/>
                  </a:lnTo>
                  <a:lnTo>
                    <a:pt x="24" y="302"/>
                  </a:lnTo>
                  <a:lnTo>
                    <a:pt x="12" y="298"/>
                  </a:lnTo>
                  <a:lnTo>
                    <a:pt x="0" y="290"/>
                  </a:lnTo>
                  <a:lnTo>
                    <a:pt x="0" y="408"/>
                  </a:lnTo>
                  <a:lnTo>
                    <a:pt x="0" y="408"/>
                  </a:lnTo>
                  <a:lnTo>
                    <a:pt x="48" y="410"/>
                  </a:lnTo>
                  <a:lnTo>
                    <a:pt x="94" y="414"/>
                  </a:lnTo>
                  <a:lnTo>
                    <a:pt x="142" y="420"/>
                  </a:lnTo>
                  <a:lnTo>
                    <a:pt x="188" y="428"/>
                  </a:lnTo>
                  <a:lnTo>
                    <a:pt x="232" y="440"/>
                  </a:lnTo>
                  <a:lnTo>
                    <a:pt x="276" y="452"/>
                  </a:lnTo>
                  <a:lnTo>
                    <a:pt x="320" y="468"/>
                  </a:lnTo>
                  <a:lnTo>
                    <a:pt x="362" y="484"/>
                  </a:lnTo>
                  <a:lnTo>
                    <a:pt x="404" y="504"/>
                  </a:lnTo>
                  <a:lnTo>
                    <a:pt x="444" y="524"/>
                  </a:lnTo>
                  <a:lnTo>
                    <a:pt x="482" y="546"/>
                  </a:lnTo>
                  <a:lnTo>
                    <a:pt x="520" y="570"/>
                  </a:lnTo>
                  <a:lnTo>
                    <a:pt x="556" y="598"/>
                  </a:lnTo>
                  <a:lnTo>
                    <a:pt x="592" y="624"/>
                  </a:lnTo>
                  <a:lnTo>
                    <a:pt x="626" y="654"/>
                  </a:lnTo>
                  <a:lnTo>
                    <a:pt x="658" y="686"/>
                  </a:lnTo>
                  <a:lnTo>
                    <a:pt x="690" y="718"/>
                  </a:lnTo>
                  <a:lnTo>
                    <a:pt x="718" y="752"/>
                  </a:lnTo>
                  <a:lnTo>
                    <a:pt x="746" y="786"/>
                  </a:lnTo>
                  <a:lnTo>
                    <a:pt x="772" y="824"/>
                  </a:lnTo>
                  <a:lnTo>
                    <a:pt x="796" y="862"/>
                  </a:lnTo>
                  <a:lnTo>
                    <a:pt x="820" y="900"/>
                  </a:lnTo>
                  <a:lnTo>
                    <a:pt x="840" y="940"/>
                  </a:lnTo>
                  <a:lnTo>
                    <a:pt x="860" y="982"/>
                  </a:lnTo>
                  <a:lnTo>
                    <a:pt x="876" y="1024"/>
                  </a:lnTo>
                  <a:lnTo>
                    <a:pt x="890" y="1068"/>
                  </a:lnTo>
                  <a:lnTo>
                    <a:pt x="904" y="1112"/>
                  </a:lnTo>
                  <a:lnTo>
                    <a:pt x="914" y="1156"/>
                  </a:lnTo>
                  <a:lnTo>
                    <a:pt x="924" y="1202"/>
                  </a:lnTo>
                  <a:lnTo>
                    <a:pt x="930" y="1248"/>
                  </a:lnTo>
                  <a:lnTo>
                    <a:pt x="934" y="1296"/>
                  </a:lnTo>
                  <a:lnTo>
                    <a:pt x="936" y="1344"/>
                  </a:lnTo>
                  <a:lnTo>
                    <a:pt x="1078" y="1344"/>
                  </a:lnTo>
                  <a:lnTo>
                    <a:pt x="1078" y="1344"/>
                  </a:lnTo>
                  <a:lnTo>
                    <a:pt x="1084" y="1346"/>
                  </a:lnTo>
                  <a:lnTo>
                    <a:pt x="1088" y="1352"/>
                  </a:lnTo>
                  <a:lnTo>
                    <a:pt x="1088" y="1352"/>
                  </a:lnTo>
                  <a:lnTo>
                    <a:pt x="1090" y="1358"/>
                  </a:lnTo>
                  <a:lnTo>
                    <a:pt x="1086" y="1364"/>
                  </a:lnTo>
                  <a:lnTo>
                    <a:pt x="1086" y="1364"/>
                  </a:lnTo>
                  <a:lnTo>
                    <a:pt x="1076" y="1376"/>
                  </a:lnTo>
                  <a:lnTo>
                    <a:pt x="1068" y="1390"/>
                  </a:lnTo>
                  <a:lnTo>
                    <a:pt x="1064" y="1404"/>
                  </a:lnTo>
                  <a:lnTo>
                    <a:pt x="1062" y="1420"/>
                  </a:lnTo>
                  <a:lnTo>
                    <a:pt x="1062" y="1420"/>
                  </a:lnTo>
                  <a:lnTo>
                    <a:pt x="1064" y="1436"/>
                  </a:lnTo>
                  <a:lnTo>
                    <a:pt x="1068" y="1450"/>
                  </a:lnTo>
                  <a:lnTo>
                    <a:pt x="1076" y="1464"/>
                  </a:lnTo>
                  <a:lnTo>
                    <a:pt x="1086" y="1476"/>
                  </a:lnTo>
                  <a:lnTo>
                    <a:pt x="1098" y="1486"/>
                  </a:lnTo>
                  <a:lnTo>
                    <a:pt x="1110" y="1492"/>
                  </a:lnTo>
                  <a:lnTo>
                    <a:pt x="1124" y="1496"/>
                  </a:lnTo>
                  <a:lnTo>
                    <a:pt x="1140" y="1498"/>
                  </a:lnTo>
                  <a:lnTo>
                    <a:pt x="1140" y="1498"/>
                  </a:lnTo>
                  <a:lnTo>
                    <a:pt x="1156" y="1496"/>
                  </a:lnTo>
                  <a:lnTo>
                    <a:pt x="1170" y="1492"/>
                  </a:lnTo>
                  <a:lnTo>
                    <a:pt x="1184" y="1486"/>
                  </a:lnTo>
                  <a:lnTo>
                    <a:pt x="1196" y="1476"/>
                  </a:lnTo>
                  <a:lnTo>
                    <a:pt x="1206" y="1464"/>
                  </a:lnTo>
                  <a:lnTo>
                    <a:pt x="1212" y="1450"/>
                  </a:lnTo>
                  <a:lnTo>
                    <a:pt x="1218" y="1436"/>
                  </a:lnTo>
                  <a:lnTo>
                    <a:pt x="1218" y="1420"/>
                  </a:lnTo>
                  <a:lnTo>
                    <a:pt x="1218" y="1420"/>
                  </a:lnTo>
                  <a:lnTo>
                    <a:pt x="1218" y="1404"/>
                  </a:lnTo>
                  <a:lnTo>
                    <a:pt x="1212" y="1390"/>
                  </a:lnTo>
                  <a:lnTo>
                    <a:pt x="1206" y="1376"/>
                  </a:lnTo>
                  <a:lnTo>
                    <a:pt x="1196" y="1364"/>
                  </a:lnTo>
                  <a:lnTo>
                    <a:pt x="1196" y="1364"/>
                  </a:lnTo>
                  <a:lnTo>
                    <a:pt x="1192" y="1358"/>
                  </a:lnTo>
                  <a:lnTo>
                    <a:pt x="1192" y="1352"/>
                  </a:lnTo>
                  <a:lnTo>
                    <a:pt x="1192" y="1352"/>
                  </a:lnTo>
                  <a:lnTo>
                    <a:pt x="1196" y="1346"/>
                  </a:lnTo>
                  <a:lnTo>
                    <a:pt x="1204" y="1344"/>
                  </a:lnTo>
                  <a:lnTo>
                    <a:pt x="1344" y="1344"/>
                  </a:lnTo>
                  <a:lnTo>
                    <a:pt x="1344" y="1344"/>
                  </a:lnTo>
                  <a:lnTo>
                    <a:pt x="1342" y="1276"/>
                  </a:lnTo>
                  <a:lnTo>
                    <a:pt x="1336" y="1208"/>
                  </a:lnTo>
                  <a:lnTo>
                    <a:pt x="1326" y="1140"/>
                  </a:lnTo>
                  <a:lnTo>
                    <a:pt x="1314" y="1074"/>
                  </a:lnTo>
                  <a:lnTo>
                    <a:pt x="1298" y="1010"/>
                  </a:lnTo>
                  <a:lnTo>
                    <a:pt x="1280" y="946"/>
                  </a:lnTo>
                  <a:lnTo>
                    <a:pt x="1260" y="884"/>
                  </a:lnTo>
                  <a:lnTo>
                    <a:pt x="1234" y="822"/>
                  </a:lnTo>
                  <a:lnTo>
                    <a:pt x="1208" y="764"/>
                  </a:lnTo>
                  <a:lnTo>
                    <a:pt x="1178" y="706"/>
                  </a:lnTo>
                  <a:lnTo>
                    <a:pt x="1146" y="650"/>
                  </a:lnTo>
                  <a:lnTo>
                    <a:pt x="1110" y="596"/>
                  </a:lnTo>
                  <a:lnTo>
                    <a:pt x="1074" y="542"/>
                  </a:lnTo>
                  <a:lnTo>
                    <a:pt x="1034" y="492"/>
                  </a:lnTo>
                  <a:lnTo>
                    <a:pt x="992" y="444"/>
                  </a:lnTo>
                  <a:lnTo>
                    <a:pt x="946" y="396"/>
                  </a:lnTo>
                  <a:lnTo>
                    <a:pt x="900" y="352"/>
                  </a:lnTo>
                  <a:lnTo>
                    <a:pt x="852" y="310"/>
                  </a:lnTo>
                  <a:lnTo>
                    <a:pt x="800" y="270"/>
                  </a:lnTo>
                  <a:lnTo>
                    <a:pt x="748" y="232"/>
                  </a:lnTo>
                  <a:lnTo>
                    <a:pt x="694" y="198"/>
                  </a:lnTo>
                  <a:lnTo>
                    <a:pt x="638" y="166"/>
                  </a:lnTo>
                  <a:lnTo>
                    <a:pt x="580" y="136"/>
                  </a:lnTo>
                  <a:lnTo>
                    <a:pt x="520" y="108"/>
                  </a:lnTo>
                  <a:lnTo>
                    <a:pt x="460" y="84"/>
                  </a:lnTo>
                  <a:lnTo>
                    <a:pt x="398" y="62"/>
                  </a:lnTo>
                  <a:lnTo>
                    <a:pt x="334" y="44"/>
                  </a:lnTo>
                  <a:lnTo>
                    <a:pt x="270" y="28"/>
                  </a:lnTo>
                  <a:lnTo>
                    <a:pt x="204" y="16"/>
                  </a:lnTo>
                  <a:lnTo>
                    <a:pt x="136" y="8"/>
                  </a:lnTo>
                  <a:lnTo>
                    <a:pt x="68" y="2"/>
                  </a:lnTo>
                  <a:lnTo>
                    <a:pt x="0" y="0"/>
                  </a:lnTo>
                  <a:lnTo>
                    <a:pt x="0" y="116"/>
                  </a:lnTo>
                  <a:lnTo>
                    <a:pt x="0" y="116"/>
                  </a:lnTo>
                  <a:lnTo>
                    <a:pt x="12" y="110"/>
                  </a:lnTo>
                  <a:lnTo>
                    <a:pt x="24" y="104"/>
                  </a:lnTo>
                  <a:lnTo>
                    <a:pt x="38" y="102"/>
                  </a:lnTo>
                  <a:lnTo>
                    <a:pt x="52" y="102"/>
                  </a:lnTo>
                  <a:lnTo>
                    <a:pt x="52" y="102"/>
                  </a:lnTo>
                  <a:close/>
                </a:path>
              </a:pathLst>
            </a:custGeom>
            <a:solidFill>
              <a:schemeClr val="accent3"/>
            </a:solidFill>
            <a:ln>
              <a:noFill/>
            </a:ln>
          </p:spPr>
          <p:txBody>
            <a:bodyPr vert="horz" wrap="square" lIns="121920" tIns="60960" rIns="121920" bIns="60960" numCol="1" anchor="t" anchorCtr="0" compatLnSpc="1"/>
            <a:lstStyle/>
            <a:p>
              <a:endParaRPr lang="zh-CN" altLang="en-US" sz="2400">
                <a:latin typeface="微软雅黑" panose="020B0503020204020204" charset="-122"/>
                <a:ea typeface="微软雅黑" panose="020B0503020204020204" charset="-122"/>
              </a:endParaRPr>
            </a:p>
          </p:txBody>
        </p:sp>
        <p:sp>
          <p:nvSpPr>
            <p:cNvPr id="9" name="矩形 45"/>
            <p:cNvSpPr/>
            <p:nvPr/>
          </p:nvSpPr>
          <p:spPr>
            <a:xfrm rot="3015817">
              <a:off x="6084091" y="2574031"/>
              <a:ext cx="1462906" cy="727600"/>
            </a:xfrm>
            <a:custGeom>
              <a:avLst/>
              <a:gdLst>
                <a:gd name="connsiteX0" fmla="*/ 0 w 1511952"/>
                <a:gd name="connsiteY0" fmla="*/ 0 h 295978"/>
                <a:gd name="connsiteX1" fmla="*/ 1511952 w 1511952"/>
                <a:gd name="connsiteY1" fmla="*/ 0 h 295978"/>
                <a:gd name="connsiteX2" fmla="*/ 1511952 w 1511952"/>
                <a:gd name="connsiteY2" fmla="*/ 295978 h 295978"/>
                <a:gd name="connsiteX3" fmla="*/ 0 w 1511952"/>
                <a:gd name="connsiteY3" fmla="*/ 295978 h 295978"/>
                <a:gd name="connsiteX4" fmla="*/ 0 w 1511952"/>
                <a:gd name="connsiteY4" fmla="*/ 0 h 295978"/>
                <a:gd name="connsiteX0-1" fmla="*/ 0 w 1511952"/>
                <a:gd name="connsiteY0-2" fmla="*/ 105833 h 401811"/>
                <a:gd name="connsiteX1-3" fmla="*/ 1511952 w 1511952"/>
                <a:gd name="connsiteY1-4" fmla="*/ 105833 h 401811"/>
                <a:gd name="connsiteX2-5" fmla="*/ 1511952 w 1511952"/>
                <a:gd name="connsiteY2-6" fmla="*/ 401811 h 401811"/>
                <a:gd name="connsiteX3-7" fmla="*/ 0 w 1511952"/>
                <a:gd name="connsiteY3-8" fmla="*/ 401811 h 401811"/>
                <a:gd name="connsiteX4-9" fmla="*/ 0 w 1511952"/>
                <a:gd name="connsiteY4-10" fmla="*/ 105833 h 401811"/>
                <a:gd name="connsiteX0-11" fmla="*/ 0 w 1511952"/>
                <a:gd name="connsiteY0-12" fmla="*/ 171524 h 467502"/>
                <a:gd name="connsiteX1-13" fmla="*/ 1511952 w 1511952"/>
                <a:gd name="connsiteY1-14" fmla="*/ 171524 h 467502"/>
                <a:gd name="connsiteX2-15" fmla="*/ 1511952 w 1511952"/>
                <a:gd name="connsiteY2-16" fmla="*/ 467502 h 467502"/>
                <a:gd name="connsiteX3-17" fmla="*/ 0 w 1511952"/>
                <a:gd name="connsiteY3-18" fmla="*/ 467502 h 467502"/>
                <a:gd name="connsiteX4-19" fmla="*/ 0 w 1511952"/>
                <a:gd name="connsiteY4-20" fmla="*/ 171524 h 467502"/>
                <a:gd name="connsiteX0-21" fmla="*/ 0 w 1623871"/>
                <a:gd name="connsiteY0-22" fmla="*/ 216069 h 431085"/>
                <a:gd name="connsiteX1-23" fmla="*/ 1623871 w 1623871"/>
                <a:gd name="connsiteY1-24" fmla="*/ 135107 h 431085"/>
                <a:gd name="connsiteX2-25" fmla="*/ 1623871 w 1623871"/>
                <a:gd name="connsiteY2-26" fmla="*/ 431085 h 431085"/>
                <a:gd name="connsiteX3-27" fmla="*/ 111919 w 1623871"/>
                <a:gd name="connsiteY3-28" fmla="*/ 431085 h 431085"/>
                <a:gd name="connsiteX4-29" fmla="*/ 0 w 1623871"/>
                <a:gd name="connsiteY4-30" fmla="*/ 216069 h 431085"/>
                <a:gd name="connsiteX0-31" fmla="*/ 0 w 1811990"/>
                <a:gd name="connsiteY0-32" fmla="*/ 178613 h 393629"/>
                <a:gd name="connsiteX1-33" fmla="*/ 1811990 w 1811990"/>
                <a:gd name="connsiteY1-34" fmla="*/ 164326 h 393629"/>
                <a:gd name="connsiteX2-35" fmla="*/ 1623871 w 1811990"/>
                <a:gd name="connsiteY2-36" fmla="*/ 393629 h 393629"/>
                <a:gd name="connsiteX3-37" fmla="*/ 111919 w 1811990"/>
                <a:gd name="connsiteY3-38" fmla="*/ 393629 h 393629"/>
                <a:gd name="connsiteX4-39" fmla="*/ 0 w 1811990"/>
                <a:gd name="connsiteY4-40" fmla="*/ 178613 h 393629"/>
                <a:gd name="connsiteX0-41" fmla="*/ 0 w 1811990"/>
                <a:gd name="connsiteY0-42" fmla="*/ 313434 h 528450"/>
                <a:gd name="connsiteX1-43" fmla="*/ 1811990 w 1811990"/>
                <a:gd name="connsiteY1-44" fmla="*/ 299147 h 528450"/>
                <a:gd name="connsiteX2-45" fmla="*/ 1623871 w 1811990"/>
                <a:gd name="connsiteY2-46" fmla="*/ 528450 h 528450"/>
                <a:gd name="connsiteX3-47" fmla="*/ 111919 w 1811990"/>
                <a:gd name="connsiteY3-48" fmla="*/ 528450 h 528450"/>
                <a:gd name="connsiteX4-49" fmla="*/ 0 w 1811990"/>
                <a:gd name="connsiteY4-50" fmla="*/ 313434 h 528450"/>
                <a:gd name="connsiteX0-51" fmla="*/ 0 w 1811990"/>
                <a:gd name="connsiteY0-52" fmla="*/ 416193 h 631209"/>
                <a:gd name="connsiteX1-53" fmla="*/ 1811990 w 1811990"/>
                <a:gd name="connsiteY1-54" fmla="*/ 401906 h 631209"/>
                <a:gd name="connsiteX2-55" fmla="*/ 1623871 w 1811990"/>
                <a:gd name="connsiteY2-56" fmla="*/ 631209 h 631209"/>
                <a:gd name="connsiteX3-57" fmla="*/ 111919 w 1811990"/>
                <a:gd name="connsiteY3-58" fmla="*/ 631209 h 631209"/>
                <a:gd name="connsiteX4-59" fmla="*/ 0 w 1811990"/>
                <a:gd name="connsiteY4-60" fmla="*/ 416193 h 6312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1990" h="631209">
                  <a:moveTo>
                    <a:pt x="0" y="416193"/>
                  </a:moveTo>
                  <a:cubicBezTo>
                    <a:pt x="399208" y="-129114"/>
                    <a:pt x="1193706" y="-143401"/>
                    <a:pt x="1811990" y="401906"/>
                  </a:cubicBezTo>
                  <a:lnTo>
                    <a:pt x="1623871" y="631209"/>
                  </a:lnTo>
                  <a:lnTo>
                    <a:pt x="111919" y="631209"/>
                  </a:lnTo>
                  <a:lnTo>
                    <a:pt x="0" y="416193"/>
                  </a:lnTo>
                  <a:close/>
                </a:path>
              </a:pathLst>
            </a:custGeom>
          </p:spPr>
          <p:txBody>
            <a:bodyPr wrap="none">
              <a:prstTxWarp prst="textArchUp">
                <a:avLst/>
              </a:prstTxWarp>
              <a:spAutoFit/>
            </a:bodyPr>
            <a:lstStyle/>
            <a:p>
              <a:pPr algn="ctr">
                <a:lnSpc>
                  <a:spcPct val="150000"/>
                </a:lnSpc>
              </a:pPr>
              <a:r>
                <a:rPr lang="zh-CN" altLang="en-US" sz="1600" b="1" spc="200" dirty="0" smtClean="0">
                  <a:solidFill>
                    <a:schemeClr val="bg1"/>
                  </a:solidFill>
                  <a:latin typeface="微软雅黑" panose="020B0503020204020204" charset="-122"/>
                  <a:ea typeface="微软雅黑" panose="020B0503020204020204" charset="-122"/>
                </a:rPr>
                <a:t>D</a:t>
              </a:r>
              <a:r>
                <a:rPr lang="en-US" altLang="zh-CN" sz="1600" b="1" spc="200" dirty="0" err="1" smtClean="0">
                  <a:solidFill>
                    <a:schemeClr val="bg1"/>
                  </a:solidFill>
                  <a:latin typeface="微软雅黑" panose="020B0503020204020204" charset="-122"/>
                  <a:ea typeface="微软雅黑" panose="020B0503020204020204" charset="-122"/>
                </a:rPr>
                <a:t>ata</a:t>
              </a:r>
              <a:endParaRPr lang="en-US" altLang="zh-CN" sz="1600" b="1" spc="200" dirty="0">
                <a:solidFill>
                  <a:schemeClr val="bg1"/>
                </a:solidFill>
                <a:latin typeface="微软雅黑" panose="020B0503020204020204" charset="-122"/>
                <a:ea typeface="微软雅黑" panose="020B0503020204020204" charset="-122"/>
              </a:endParaRPr>
            </a:p>
          </p:txBody>
        </p:sp>
      </p:grpSp>
      <p:grpSp>
        <p:nvGrpSpPr>
          <p:cNvPr id="10" name="组合 9"/>
          <p:cNvGrpSpPr/>
          <p:nvPr/>
        </p:nvGrpSpPr>
        <p:grpSpPr>
          <a:xfrm>
            <a:off x="6096146" y="3555703"/>
            <a:ext cx="1655569" cy="1470557"/>
            <a:chOff x="5965519" y="3510205"/>
            <a:chExt cx="1655569" cy="1470557"/>
          </a:xfrm>
        </p:grpSpPr>
        <p:sp>
          <p:nvSpPr>
            <p:cNvPr id="11" name="Freeform 8"/>
            <p:cNvSpPr/>
            <p:nvPr/>
          </p:nvSpPr>
          <p:spPr bwMode="auto">
            <a:xfrm>
              <a:off x="5979586" y="3510205"/>
              <a:ext cx="1641502" cy="1470557"/>
            </a:xfrm>
            <a:custGeom>
              <a:avLst/>
              <a:gdLst>
                <a:gd name="T0" fmla="*/ 1394 w 1498"/>
                <a:gd name="T1" fmla="*/ 72 h 1342"/>
                <a:gd name="T2" fmla="*/ 1366 w 1498"/>
                <a:gd name="T3" fmla="*/ 124 h 1342"/>
                <a:gd name="T4" fmla="*/ 1316 w 1498"/>
                <a:gd name="T5" fmla="*/ 152 h 1342"/>
                <a:gd name="T6" fmla="*/ 1274 w 1498"/>
                <a:gd name="T7" fmla="*/ 152 h 1342"/>
                <a:gd name="T8" fmla="*/ 1222 w 1498"/>
                <a:gd name="T9" fmla="*/ 124 h 1342"/>
                <a:gd name="T10" fmla="*/ 1194 w 1498"/>
                <a:gd name="T11" fmla="*/ 72 h 1342"/>
                <a:gd name="T12" fmla="*/ 1194 w 1498"/>
                <a:gd name="T13" fmla="*/ 38 h 1342"/>
                <a:gd name="T14" fmla="*/ 1208 w 1498"/>
                <a:gd name="T15" fmla="*/ 0 h 1342"/>
                <a:gd name="T16" fmla="*/ 1088 w 1498"/>
                <a:gd name="T17" fmla="*/ 48 h 1342"/>
                <a:gd name="T18" fmla="*/ 1068 w 1498"/>
                <a:gd name="T19" fmla="*/ 188 h 1342"/>
                <a:gd name="T20" fmla="*/ 1030 w 1498"/>
                <a:gd name="T21" fmla="*/ 320 h 1342"/>
                <a:gd name="T22" fmla="*/ 972 w 1498"/>
                <a:gd name="T23" fmla="*/ 444 h 1342"/>
                <a:gd name="T24" fmla="*/ 900 w 1498"/>
                <a:gd name="T25" fmla="*/ 556 h 1342"/>
                <a:gd name="T26" fmla="*/ 812 w 1498"/>
                <a:gd name="T27" fmla="*/ 658 h 1342"/>
                <a:gd name="T28" fmla="*/ 710 w 1498"/>
                <a:gd name="T29" fmla="*/ 746 h 1342"/>
                <a:gd name="T30" fmla="*/ 596 w 1498"/>
                <a:gd name="T31" fmla="*/ 818 h 1342"/>
                <a:gd name="T32" fmla="*/ 474 w 1498"/>
                <a:gd name="T33" fmla="*/ 874 h 1342"/>
                <a:gd name="T34" fmla="*/ 342 w 1498"/>
                <a:gd name="T35" fmla="*/ 914 h 1342"/>
                <a:gd name="T36" fmla="*/ 202 w 1498"/>
                <a:gd name="T37" fmla="*/ 932 h 1342"/>
                <a:gd name="T38" fmla="*/ 154 w 1498"/>
                <a:gd name="T39" fmla="*/ 1078 h 1342"/>
                <a:gd name="T40" fmla="*/ 146 w 1498"/>
                <a:gd name="T41" fmla="*/ 1090 h 1342"/>
                <a:gd name="T42" fmla="*/ 134 w 1498"/>
                <a:gd name="T43" fmla="*/ 1086 h 1342"/>
                <a:gd name="T44" fmla="*/ 92 w 1498"/>
                <a:gd name="T45" fmla="*/ 1064 h 1342"/>
                <a:gd name="T46" fmla="*/ 62 w 1498"/>
                <a:gd name="T47" fmla="*/ 1064 h 1342"/>
                <a:gd name="T48" fmla="*/ 22 w 1498"/>
                <a:gd name="T49" fmla="*/ 1086 h 1342"/>
                <a:gd name="T50" fmla="*/ 2 w 1498"/>
                <a:gd name="T51" fmla="*/ 1126 h 1342"/>
                <a:gd name="T52" fmla="*/ 2 w 1498"/>
                <a:gd name="T53" fmla="*/ 1156 h 1342"/>
                <a:gd name="T54" fmla="*/ 22 w 1498"/>
                <a:gd name="T55" fmla="*/ 1196 h 1342"/>
                <a:gd name="T56" fmla="*/ 62 w 1498"/>
                <a:gd name="T57" fmla="*/ 1218 h 1342"/>
                <a:gd name="T58" fmla="*/ 92 w 1498"/>
                <a:gd name="T59" fmla="*/ 1218 h 1342"/>
                <a:gd name="T60" fmla="*/ 134 w 1498"/>
                <a:gd name="T61" fmla="*/ 1196 h 1342"/>
                <a:gd name="T62" fmla="*/ 146 w 1498"/>
                <a:gd name="T63" fmla="*/ 1192 h 1342"/>
                <a:gd name="T64" fmla="*/ 154 w 1498"/>
                <a:gd name="T65" fmla="*/ 1204 h 1342"/>
                <a:gd name="T66" fmla="*/ 222 w 1498"/>
                <a:gd name="T67" fmla="*/ 1340 h 1342"/>
                <a:gd name="T68" fmla="*/ 424 w 1498"/>
                <a:gd name="T69" fmla="*/ 1314 h 1342"/>
                <a:gd name="T70" fmla="*/ 614 w 1498"/>
                <a:gd name="T71" fmla="*/ 1258 h 1342"/>
                <a:gd name="T72" fmla="*/ 792 w 1498"/>
                <a:gd name="T73" fmla="*/ 1178 h 1342"/>
                <a:gd name="T74" fmla="*/ 954 w 1498"/>
                <a:gd name="T75" fmla="*/ 1072 h 1342"/>
                <a:gd name="T76" fmla="*/ 1100 w 1498"/>
                <a:gd name="T77" fmla="*/ 946 h 1342"/>
                <a:gd name="T78" fmla="*/ 1226 w 1498"/>
                <a:gd name="T79" fmla="*/ 800 h 1342"/>
                <a:gd name="T80" fmla="*/ 1332 w 1498"/>
                <a:gd name="T81" fmla="*/ 638 h 1342"/>
                <a:gd name="T82" fmla="*/ 1412 w 1498"/>
                <a:gd name="T83" fmla="*/ 460 h 1342"/>
                <a:gd name="T84" fmla="*/ 1468 w 1498"/>
                <a:gd name="T85" fmla="*/ 270 h 1342"/>
                <a:gd name="T86" fmla="*/ 1494 w 1498"/>
                <a:gd name="T87" fmla="*/ 68 h 1342"/>
                <a:gd name="T88" fmla="*/ 1382 w 1498"/>
                <a:gd name="T89" fmla="*/ 0 h 1342"/>
                <a:gd name="T90" fmla="*/ 1396 w 1498"/>
                <a:gd name="T91" fmla="*/ 38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8" h="1342">
                  <a:moveTo>
                    <a:pt x="1396" y="52"/>
                  </a:moveTo>
                  <a:lnTo>
                    <a:pt x="1396" y="52"/>
                  </a:lnTo>
                  <a:lnTo>
                    <a:pt x="1394" y="72"/>
                  </a:lnTo>
                  <a:lnTo>
                    <a:pt x="1388" y="92"/>
                  </a:lnTo>
                  <a:lnTo>
                    <a:pt x="1380" y="110"/>
                  </a:lnTo>
                  <a:lnTo>
                    <a:pt x="1366" y="124"/>
                  </a:lnTo>
                  <a:lnTo>
                    <a:pt x="1352" y="136"/>
                  </a:lnTo>
                  <a:lnTo>
                    <a:pt x="1334" y="146"/>
                  </a:lnTo>
                  <a:lnTo>
                    <a:pt x="1316" y="152"/>
                  </a:lnTo>
                  <a:lnTo>
                    <a:pt x="1294" y="154"/>
                  </a:lnTo>
                  <a:lnTo>
                    <a:pt x="1294" y="154"/>
                  </a:lnTo>
                  <a:lnTo>
                    <a:pt x="1274" y="152"/>
                  </a:lnTo>
                  <a:lnTo>
                    <a:pt x="1254" y="146"/>
                  </a:lnTo>
                  <a:lnTo>
                    <a:pt x="1238" y="136"/>
                  </a:lnTo>
                  <a:lnTo>
                    <a:pt x="1222" y="124"/>
                  </a:lnTo>
                  <a:lnTo>
                    <a:pt x="1210" y="110"/>
                  </a:lnTo>
                  <a:lnTo>
                    <a:pt x="1200" y="92"/>
                  </a:lnTo>
                  <a:lnTo>
                    <a:pt x="1194" y="72"/>
                  </a:lnTo>
                  <a:lnTo>
                    <a:pt x="1192" y="52"/>
                  </a:lnTo>
                  <a:lnTo>
                    <a:pt x="1192" y="52"/>
                  </a:lnTo>
                  <a:lnTo>
                    <a:pt x="1194" y="38"/>
                  </a:lnTo>
                  <a:lnTo>
                    <a:pt x="1196" y="26"/>
                  </a:lnTo>
                  <a:lnTo>
                    <a:pt x="1200" y="12"/>
                  </a:lnTo>
                  <a:lnTo>
                    <a:pt x="1208" y="0"/>
                  </a:lnTo>
                  <a:lnTo>
                    <a:pt x="1090" y="0"/>
                  </a:lnTo>
                  <a:lnTo>
                    <a:pt x="1090" y="0"/>
                  </a:lnTo>
                  <a:lnTo>
                    <a:pt x="1088" y="48"/>
                  </a:lnTo>
                  <a:lnTo>
                    <a:pt x="1084" y="96"/>
                  </a:lnTo>
                  <a:lnTo>
                    <a:pt x="1076" y="142"/>
                  </a:lnTo>
                  <a:lnTo>
                    <a:pt x="1068" y="188"/>
                  </a:lnTo>
                  <a:lnTo>
                    <a:pt x="1058" y="232"/>
                  </a:lnTo>
                  <a:lnTo>
                    <a:pt x="1044" y="276"/>
                  </a:lnTo>
                  <a:lnTo>
                    <a:pt x="1030" y="320"/>
                  </a:lnTo>
                  <a:lnTo>
                    <a:pt x="1012" y="362"/>
                  </a:lnTo>
                  <a:lnTo>
                    <a:pt x="994" y="402"/>
                  </a:lnTo>
                  <a:lnTo>
                    <a:pt x="972" y="444"/>
                  </a:lnTo>
                  <a:lnTo>
                    <a:pt x="950" y="482"/>
                  </a:lnTo>
                  <a:lnTo>
                    <a:pt x="926" y="520"/>
                  </a:lnTo>
                  <a:lnTo>
                    <a:pt x="900" y="556"/>
                  </a:lnTo>
                  <a:lnTo>
                    <a:pt x="872" y="592"/>
                  </a:lnTo>
                  <a:lnTo>
                    <a:pt x="842" y="626"/>
                  </a:lnTo>
                  <a:lnTo>
                    <a:pt x="812" y="658"/>
                  </a:lnTo>
                  <a:lnTo>
                    <a:pt x="780" y="688"/>
                  </a:lnTo>
                  <a:lnTo>
                    <a:pt x="746" y="718"/>
                  </a:lnTo>
                  <a:lnTo>
                    <a:pt x="710" y="746"/>
                  </a:lnTo>
                  <a:lnTo>
                    <a:pt x="674" y="772"/>
                  </a:lnTo>
                  <a:lnTo>
                    <a:pt x="636" y="796"/>
                  </a:lnTo>
                  <a:lnTo>
                    <a:pt x="596" y="818"/>
                  </a:lnTo>
                  <a:lnTo>
                    <a:pt x="556" y="840"/>
                  </a:lnTo>
                  <a:lnTo>
                    <a:pt x="516" y="858"/>
                  </a:lnTo>
                  <a:lnTo>
                    <a:pt x="474" y="874"/>
                  </a:lnTo>
                  <a:lnTo>
                    <a:pt x="430" y="890"/>
                  </a:lnTo>
                  <a:lnTo>
                    <a:pt x="386" y="902"/>
                  </a:lnTo>
                  <a:lnTo>
                    <a:pt x="342" y="914"/>
                  </a:lnTo>
                  <a:lnTo>
                    <a:pt x="296" y="922"/>
                  </a:lnTo>
                  <a:lnTo>
                    <a:pt x="248" y="928"/>
                  </a:lnTo>
                  <a:lnTo>
                    <a:pt x="202" y="932"/>
                  </a:lnTo>
                  <a:lnTo>
                    <a:pt x="154" y="934"/>
                  </a:lnTo>
                  <a:lnTo>
                    <a:pt x="154" y="1078"/>
                  </a:lnTo>
                  <a:lnTo>
                    <a:pt x="154" y="1078"/>
                  </a:lnTo>
                  <a:lnTo>
                    <a:pt x="152" y="1084"/>
                  </a:lnTo>
                  <a:lnTo>
                    <a:pt x="146" y="1090"/>
                  </a:lnTo>
                  <a:lnTo>
                    <a:pt x="146" y="1090"/>
                  </a:lnTo>
                  <a:lnTo>
                    <a:pt x="140" y="1090"/>
                  </a:lnTo>
                  <a:lnTo>
                    <a:pt x="134" y="1086"/>
                  </a:lnTo>
                  <a:lnTo>
                    <a:pt x="134" y="1086"/>
                  </a:lnTo>
                  <a:lnTo>
                    <a:pt x="122" y="1076"/>
                  </a:lnTo>
                  <a:lnTo>
                    <a:pt x="108" y="1070"/>
                  </a:lnTo>
                  <a:lnTo>
                    <a:pt x="92" y="1064"/>
                  </a:lnTo>
                  <a:lnTo>
                    <a:pt x="78" y="1064"/>
                  </a:lnTo>
                  <a:lnTo>
                    <a:pt x="78" y="1064"/>
                  </a:lnTo>
                  <a:lnTo>
                    <a:pt x="62" y="1064"/>
                  </a:lnTo>
                  <a:lnTo>
                    <a:pt x="48" y="1070"/>
                  </a:lnTo>
                  <a:lnTo>
                    <a:pt x="34" y="1076"/>
                  </a:lnTo>
                  <a:lnTo>
                    <a:pt x="22" y="1086"/>
                  </a:lnTo>
                  <a:lnTo>
                    <a:pt x="12" y="1098"/>
                  </a:lnTo>
                  <a:lnTo>
                    <a:pt x="6" y="1110"/>
                  </a:lnTo>
                  <a:lnTo>
                    <a:pt x="2" y="1126"/>
                  </a:lnTo>
                  <a:lnTo>
                    <a:pt x="0" y="1142"/>
                  </a:lnTo>
                  <a:lnTo>
                    <a:pt x="0" y="1142"/>
                  </a:lnTo>
                  <a:lnTo>
                    <a:pt x="2" y="1156"/>
                  </a:lnTo>
                  <a:lnTo>
                    <a:pt x="6" y="1172"/>
                  </a:lnTo>
                  <a:lnTo>
                    <a:pt x="12" y="1184"/>
                  </a:lnTo>
                  <a:lnTo>
                    <a:pt x="22" y="1196"/>
                  </a:lnTo>
                  <a:lnTo>
                    <a:pt x="34" y="1206"/>
                  </a:lnTo>
                  <a:lnTo>
                    <a:pt x="48" y="1212"/>
                  </a:lnTo>
                  <a:lnTo>
                    <a:pt x="62" y="1218"/>
                  </a:lnTo>
                  <a:lnTo>
                    <a:pt x="78" y="1220"/>
                  </a:lnTo>
                  <a:lnTo>
                    <a:pt x="78" y="1220"/>
                  </a:lnTo>
                  <a:lnTo>
                    <a:pt x="92" y="1218"/>
                  </a:lnTo>
                  <a:lnTo>
                    <a:pt x="108" y="1212"/>
                  </a:lnTo>
                  <a:lnTo>
                    <a:pt x="122" y="1206"/>
                  </a:lnTo>
                  <a:lnTo>
                    <a:pt x="134" y="1196"/>
                  </a:lnTo>
                  <a:lnTo>
                    <a:pt x="134" y="1196"/>
                  </a:lnTo>
                  <a:lnTo>
                    <a:pt x="140" y="1192"/>
                  </a:lnTo>
                  <a:lnTo>
                    <a:pt x="146" y="1192"/>
                  </a:lnTo>
                  <a:lnTo>
                    <a:pt x="146" y="1192"/>
                  </a:lnTo>
                  <a:lnTo>
                    <a:pt x="152" y="1198"/>
                  </a:lnTo>
                  <a:lnTo>
                    <a:pt x="154" y="1204"/>
                  </a:lnTo>
                  <a:lnTo>
                    <a:pt x="154" y="1342"/>
                  </a:lnTo>
                  <a:lnTo>
                    <a:pt x="154" y="1342"/>
                  </a:lnTo>
                  <a:lnTo>
                    <a:pt x="222" y="1340"/>
                  </a:lnTo>
                  <a:lnTo>
                    <a:pt x="290" y="1334"/>
                  </a:lnTo>
                  <a:lnTo>
                    <a:pt x="358" y="1326"/>
                  </a:lnTo>
                  <a:lnTo>
                    <a:pt x="424" y="1314"/>
                  </a:lnTo>
                  <a:lnTo>
                    <a:pt x="488" y="1298"/>
                  </a:lnTo>
                  <a:lnTo>
                    <a:pt x="552" y="1280"/>
                  </a:lnTo>
                  <a:lnTo>
                    <a:pt x="614" y="1258"/>
                  </a:lnTo>
                  <a:lnTo>
                    <a:pt x="674" y="1234"/>
                  </a:lnTo>
                  <a:lnTo>
                    <a:pt x="734" y="1206"/>
                  </a:lnTo>
                  <a:lnTo>
                    <a:pt x="792" y="1178"/>
                  </a:lnTo>
                  <a:lnTo>
                    <a:pt x="848" y="1144"/>
                  </a:lnTo>
                  <a:lnTo>
                    <a:pt x="902" y="1110"/>
                  </a:lnTo>
                  <a:lnTo>
                    <a:pt x="954" y="1072"/>
                  </a:lnTo>
                  <a:lnTo>
                    <a:pt x="1004" y="1032"/>
                  </a:lnTo>
                  <a:lnTo>
                    <a:pt x="1054" y="990"/>
                  </a:lnTo>
                  <a:lnTo>
                    <a:pt x="1100" y="946"/>
                  </a:lnTo>
                  <a:lnTo>
                    <a:pt x="1144" y="900"/>
                  </a:lnTo>
                  <a:lnTo>
                    <a:pt x="1186" y="850"/>
                  </a:lnTo>
                  <a:lnTo>
                    <a:pt x="1226" y="800"/>
                  </a:lnTo>
                  <a:lnTo>
                    <a:pt x="1264" y="748"/>
                  </a:lnTo>
                  <a:lnTo>
                    <a:pt x="1298" y="694"/>
                  </a:lnTo>
                  <a:lnTo>
                    <a:pt x="1332" y="638"/>
                  </a:lnTo>
                  <a:lnTo>
                    <a:pt x="1362" y="580"/>
                  </a:lnTo>
                  <a:lnTo>
                    <a:pt x="1388" y="520"/>
                  </a:lnTo>
                  <a:lnTo>
                    <a:pt x="1412" y="460"/>
                  </a:lnTo>
                  <a:lnTo>
                    <a:pt x="1434" y="398"/>
                  </a:lnTo>
                  <a:lnTo>
                    <a:pt x="1452" y="334"/>
                  </a:lnTo>
                  <a:lnTo>
                    <a:pt x="1468" y="270"/>
                  </a:lnTo>
                  <a:lnTo>
                    <a:pt x="1480" y="204"/>
                  </a:lnTo>
                  <a:lnTo>
                    <a:pt x="1490" y="136"/>
                  </a:lnTo>
                  <a:lnTo>
                    <a:pt x="1494" y="68"/>
                  </a:lnTo>
                  <a:lnTo>
                    <a:pt x="1498" y="0"/>
                  </a:lnTo>
                  <a:lnTo>
                    <a:pt x="1382" y="0"/>
                  </a:lnTo>
                  <a:lnTo>
                    <a:pt x="1382" y="0"/>
                  </a:lnTo>
                  <a:lnTo>
                    <a:pt x="1388" y="12"/>
                  </a:lnTo>
                  <a:lnTo>
                    <a:pt x="1392" y="26"/>
                  </a:lnTo>
                  <a:lnTo>
                    <a:pt x="1396" y="38"/>
                  </a:lnTo>
                  <a:lnTo>
                    <a:pt x="1396" y="52"/>
                  </a:lnTo>
                  <a:lnTo>
                    <a:pt x="1396" y="52"/>
                  </a:lnTo>
                  <a:close/>
                </a:path>
              </a:pathLst>
            </a:custGeom>
            <a:solidFill>
              <a:schemeClr val="accent4"/>
            </a:solidFill>
            <a:ln>
              <a:noFill/>
            </a:ln>
          </p:spPr>
          <p:txBody>
            <a:bodyPr vert="horz" wrap="square" lIns="121920" tIns="60960" rIns="121920" bIns="60960" numCol="1" anchor="t" anchorCtr="0" compatLnSpc="1"/>
            <a:lstStyle/>
            <a:p>
              <a:endParaRPr lang="zh-CN" altLang="en-US" sz="2400">
                <a:latin typeface="微软雅黑" panose="020B0503020204020204" charset="-122"/>
                <a:ea typeface="微软雅黑" panose="020B0503020204020204" charset="-122"/>
              </a:endParaRPr>
            </a:p>
          </p:txBody>
        </p:sp>
        <p:sp>
          <p:nvSpPr>
            <p:cNvPr id="12" name="矩形 45"/>
            <p:cNvSpPr/>
            <p:nvPr/>
          </p:nvSpPr>
          <p:spPr>
            <a:xfrm rot="8284992">
              <a:off x="5965519" y="3790084"/>
              <a:ext cx="1462907" cy="727600"/>
            </a:xfrm>
            <a:custGeom>
              <a:avLst/>
              <a:gdLst>
                <a:gd name="connsiteX0" fmla="*/ 0 w 1511952"/>
                <a:gd name="connsiteY0" fmla="*/ 0 h 295978"/>
                <a:gd name="connsiteX1" fmla="*/ 1511952 w 1511952"/>
                <a:gd name="connsiteY1" fmla="*/ 0 h 295978"/>
                <a:gd name="connsiteX2" fmla="*/ 1511952 w 1511952"/>
                <a:gd name="connsiteY2" fmla="*/ 295978 h 295978"/>
                <a:gd name="connsiteX3" fmla="*/ 0 w 1511952"/>
                <a:gd name="connsiteY3" fmla="*/ 295978 h 295978"/>
                <a:gd name="connsiteX4" fmla="*/ 0 w 1511952"/>
                <a:gd name="connsiteY4" fmla="*/ 0 h 295978"/>
                <a:gd name="connsiteX0-1" fmla="*/ 0 w 1511952"/>
                <a:gd name="connsiteY0-2" fmla="*/ 105833 h 401811"/>
                <a:gd name="connsiteX1-3" fmla="*/ 1511952 w 1511952"/>
                <a:gd name="connsiteY1-4" fmla="*/ 105833 h 401811"/>
                <a:gd name="connsiteX2-5" fmla="*/ 1511952 w 1511952"/>
                <a:gd name="connsiteY2-6" fmla="*/ 401811 h 401811"/>
                <a:gd name="connsiteX3-7" fmla="*/ 0 w 1511952"/>
                <a:gd name="connsiteY3-8" fmla="*/ 401811 h 401811"/>
                <a:gd name="connsiteX4-9" fmla="*/ 0 w 1511952"/>
                <a:gd name="connsiteY4-10" fmla="*/ 105833 h 401811"/>
                <a:gd name="connsiteX0-11" fmla="*/ 0 w 1511952"/>
                <a:gd name="connsiteY0-12" fmla="*/ 171524 h 467502"/>
                <a:gd name="connsiteX1-13" fmla="*/ 1511952 w 1511952"/>
                <a:gd name="connsiteY1-14" fmla="*/ 171524 h 467502"/>
                <a:gd name="connsiteX2-15" fmla="*/ 1511952 w 1511952"/>
                <a:gd name="connsiteY2-16" fmla="*/ 467502 h 467502"/>
                <a:gd name="connsiteX3-17" fmla="*/ 0 w 1511952"/>
                <a:gd name="connsiteY3-18" fmla="*/ 467502 h 467502"/>
                <a:gd name="connsiteX4-19" fmla="*/ 0 w 1511952"/>
                <a:gd name="connsiteY4-20" fmla="*/ 171524 h 467502"/>
                <a:gd name="connsiteX0-21" fmla="*/ 0 w 1623871"/>
                <a:gd name="connsiteY0-22" fmla="*/ 216069 h 431085"/>
                <a:gd name="connsiteX1-23" fmla="*/ 1623871 w 1623871"/>
                <a:gd name="connsiteY1-24" fmla="*/ 135107 h 431085"/>
                <a:gd name="connsiteX2-25" fmla="*/ 1623871 w 1623871"/>
                <a:gd name="connsiteY2-26" fmla="*/ 431085 h 431085"/>
                <a:gd name="connsiteX3-27" fmla="*/ 111919 w 1623871"/>
                <a:gd name="connsiteY3-28" fmla="*/ 431085 h 431085"/>
                <a:gd name="connsiteX4-29" fmla="*/ 0 w 1623871"/>
                <a:gd name="connsiteY4-30" fmla="*/ 216069 h 431085"/>
                <a:gd name="connsiteX0-31" fmla="*/ 0 w 1811990"/>
                <a:gd name="connsiteY0-32" fmla="*/ 178613 h 393629"/>
                <a:gd name="connsiteX1-33" fmla="*/ 1811990 w 1811990"/>
                <a:gd name="connsiteY1-34" fmla="*/ 164326 h 393629"/>
                <a:gd name="connsiteX2-35" fmla="*/ 1623871 w 1811990"/>
                <a:gd name="connsiteY2-36" fmla="*/ 393629 h 393629"/>
                <a:gd name="connsiteX3-37" fmla="*/ 111919 w 1811990"/>
                <a:gd name="connsiteY3-38" fmla="*/ 393629 h 393629"/>
                <a:gd name="connsiteX4-39" fmla="*/ 0 w 1811990"/>
                <a:gd name="connsiteY4-40" fmla="*/ 178613 h 393629"/>
                <a:gd name="connsiteX0-41" fmla="*/ 0 w 1811990"/>
                <a:gd name="connsiteY0-42" fmla="*/ 313434 h 528450"/>
                <a:gd name="connsiteX1-43" fmla="*/ 1811990 w 1811990"/>
                <a:gd name="connsiteY1-44" fmla="*/ 299147 h 528450"/>
                <a:gd name="connsiteX2-45" fmla="*/ 1623871 w 1811990"/>
                <a:gd name="connsiteY2-46" fmla="*/ 528450 h 528450"/>
                <a:gd name="connsiteX3-47" fmla="*/ 111919 w 1811990"/>
                <a:gd name="connsiteY3-48" fmla="*/ 528450 h 528450"/>
                <a:gd name="connsiteX4-49" fmla="*/ 0 w 1811990"/>
                <a:gd name="connsiteY4-50" fmla="*/ 313434 h 528450"/>
                <a:gd name="connsiteX0-51" fmla="*/ 0 w 1811990"/>
                <a:gd name="connsiteY0-52" fmla="*/ 416193 h 631209"/>
                <a:gd name="connsiteX1-53" fmla="*/ 1811990 w 1811990"/>
                <a:gd name="connsiteY1-54" fmla="*/ 401906 h 631209"/>
                <a:gd name="connsiteX2-55" fmla="*/ 1623871 w 1811990"/>
                <a:gd name="connsiteY2-56" fmla="*/ 631209 h 631209"/>
                <a:gd name="connsiteX3-57" fmla="*/ 111919 w 1811990"/>
                <a:gd name="connsiteY3-58" fmla="*/ 631209 h 631209"/>
                <a:gd name="connsiteX4-59" fmla="*/ 0 w 1811990"/>
                <a:gd name="connsiteY4-60" fmla="*/ 416193 h 6312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1990" h="631209">
                  <a:moveTo>
                    <a:pt x="0" y="416193"/>
                  </a:moveTo>
                  <a:cubicBezTo>
                    <a:pt x="399208" y="-129114"/>
                    <a:pt x="1193706" y="-143401"/>
                    <a:pt x="1811990" y="401906"/>
                  </a:cubicBezTo>
                  <a:lnTo>
                    <a:pt x="1623871" y="631209"/>
                  </a:lnTo>
                  <a:lnTo>
                    <a:pt x="111919" y="631209"/>
                  </a:lnTo>
                  <a:lnTo>
                    <a:pt x="0" y="416193"/>
                  </a:lnTo>
                  <a:close/>
                </a:path>
              </a:pathLst>
            </a:custGeom>
          </p:spPr>
          <p:txBody>
            <a:bodyPr wrap="none">
              <a:prstTxWarp prst="textArchUp">
                <a:avLst/>
              </a:prstTxWarp>
              <a:spAutoFit/>
            </a:bodyPr>
            <a:lstStyle/>
            <a:p>
              <a:pPr algn="ctr">
                <a:lnSpc>
                  <a:spcPct val="150000"/>
                </a:lnSpc>
              </a:pPr>
              <a:r>
                <a:rPr lang="zh-CN" altLang="en-US" sz="1600" b="1" spc="200" dirty="0" smtClean="0">
                  <a:solidFill>
                    <a:schemeClr val="bg1"/>
                  </a:solidFill>
                  <a:latin typeface="微软雅黑" panose="020B0503020204020204" charset="-122"/>
                  <a:ea typeface="微软雅黑" panose="020B0503020204020204" charset="-122"/>
                </a:rPr>
                <a:t>T</a:t>
              </a:r>
              <a:r>
                <a:rPr lang="en-US" altLang="zh-CN" sz="1600" b="1" spc="200" dirty="0" err="1" smtClean="0">
                  <a:solidFill>
                    <a:schemeClr val="bg1"/>
                  </a:solidFill>
                  <a:latin typeface="微软雅黑" panose="020B0503020204020204" charset="-122"/>
                  <a:ea typeface="微软雅黑" panose="020B0503020204020204" charset="-122"/>
                </a:rPr>
                <a:t>eam</a:t>
              </a:r>
              <a:endParaRPr lang="en-US" altLang="zh-CN" sz="1600" b="1" spc="200" dirty="0">
                <a:solidFill>
                  <a:schemeClr val="bg1"/>
                </a:solidFill>
                <a:latin typeface="微软雅黑" panose="020B0503020204020204" charset="-122"/>
                <a:ea typeface="微软雅黑" panose="020B0503020204020204" charset="-122"/>
              </a:endParaRPr>
            </a:p>
          </p:txBody>
        </p:sp>
      </p:grpSp>
      <p:grpSp>
        <p:nvGrpSpPr>
          <p:cNvPr id="13" name="组合 12"/>
          <p:cNvGrpSpPr/>
          <p:nvPr/>
        </p:nvGrpSpPr>
        <p:grpSpPr>
          <a:xfrm>
            <a:off x="4779917" y="3386951"/>
            <a:ext cx="1472749" cy="1639309"/>
            <a:chOff x="4649290" y="3341453"/>
            <a:chExt cx="1472749" cy="1639309"/>
          </a:xfrm>
        </p:grpSpPr>
        <p:sp>
          <p:nvSpPr>
            <p:cNvPr id="14" name="Freeform 6"/>
            <p:cNvSpPr/>
            <p:nvPr/>
          </p:nvSpPr>
          <p:spPr bwMode="auto">
            <a:xfrm>
              <a:off x="4649290" y="3341453"/>
              <a:ext cx="1472749" cy="1639309"/>
            </a:xfrm>
            <a:custGeom>
              <a:avLst/>
              <a:gdLst>
                <a:gd name="T0" fmla="*/ 1270 w 1344"/>
                <a:gd name="T1" fmla="*/ 1394 h 1496"/>
                <a:gd name="T2" fmla="*/ 1220 w 1344"/>
                <a:gd name="T3" fmla="*/ 1368 h 1496"/>
                <a:gd name="T4" fmla="*/ 1192 w 1344"/>
                <a:gd name="T5" fmla="*/ 1316 h 1496"/>
                <a:gd name="T6" fmla="*/ 1192 w 1344"/>
                <a:gd name="T7" fmla="*/ 1274 h 1496"/>
                <a:gd name="T8" fmla="*/ 1220 w 1344"/>
                <a:gd name="T9" fmla="*/ 1222 h 1496"/>
                <a:gd name="T10" fmla="*/ 1270 w 1344"/>
                <a:gd name="T11" fmla="*/ 1196 h 1496"/>
                <a:gd name="T12" fmla="*/ 1306 w 1344"/>
                <a:gd name="T13" fmla="*/ 1194 h 1496"/>
                <a:gd name="T14" fmla="*/ 1344 w 1344"/>
                <a:gd name="T15" fmla="*/ 1208 h 1496"/>
                <a:gd name="T16" fmla="*/ 1296 w 1344"/>
                <a:gd name="T17" fmla="*/ 1086 h 1496"/>
                <a:gd name="T18" fmla="*/ 1156 w 1344"/>
                <a:gd name="T19" fmla="*/ 1068 h 1496"/>
                <a:gd name="T20" fmla="*/ 1024 w 1344"/>
                <a:gd name="T21" fmla="*/ 1028 h 1496"/>
                <a:gd name="T22" fmla="*/ 900 w 1344"/>
                <a:gd name="T23" fmla="*/ 972 h 1496"/>
                <a:gd name="T24" fmla="*/ 788 w 1344"/>
                <a:gd name="T25" fmla="*/ 900 h 1496"/>
                <a:gd name="T26" fmla="*/ 686 w 1344"/>
                <a:gd name="T27" fmla="*/ 812 h 1496"/>
                <a:gd name="T28" fmla="*/ 598 w 1344"/>
                <a:gd name="T29" fmla="*/ 710 h 1496"/>
                <a:gd name="T30" fmla="*/ 524 w 1344"/>
                <a:gd name="T31" fmla="*/ 598 h 1496"/>
                <a:gd name="T32" fmla="*/ 468 w 1344"/>
                <a:gd name="T33" fmla="*/ 474 h 1496"/>
                <a:gd name="T34" fmla="*/ 430 w 1344"/>
                <a:gd name="T35" fmla="*/ 342 h 1496"/>
                <a:gd name="T36" fmla="*/ 410 w 1344"/>
                <a:gd name="T37" fmla="*/ 202 h 1496"/>
                <a:gd name="T38" fmla="*/ 266 w 1344"/>
                <a:gd name="T39" fmla="*/ 154 h 1496"/>
                <a:gd name="T40" fmla="*/ 254 w 1344"/>
                <a:gd name="T41" fmla="*/ 146 h 1496"/>
                <a:gd name="T42" fmla="*/ 258 w 1344"/>
                <a:gd name="T43" fmla="*/ 134 h 1496"/>
                <a:gd name="T44" fmla="*/ 280 w 1344"/>
                <a:gd name="T45" fmla="*/ 94 h 1496"/>
                <a:gd name="T46" fmla="*/ 280 w 1344"/>
                <a:gd name="T47" fmla="*/ 62 h 1496"/>
                <a:gd name="T48" fmla="*/ 258 w 1344"/>
                <a:gd name="T49" fmla="*/ 22 h 1496"/>
                <a:gd name="T50" fmla="*/ 218 w 1344"/>
                <a:gd name="T51" fmla="*/ 2 h 1496"/>
                <a:gd name="T52" fmla="*/ 188 w 1344"/>
                <a:gd name="T53" fmla="*/ 2 h 1496"/>
                <a:gd name="T54" fmla="*/ 148 w 1344"/>
                <a:gd name="T55" fmla="*/ 22 h 1496"/>
                <a:gd name="T56" fmla="*/ 126 w 1344"/>
                <a:gd name="T57" fmla="*/ 62 h 1496"/>
                <a:gd name="T58" fmla="*/ 126 w 1344"/>
                <a:gd name="T59" fmla="*/ 94 h 1496"/>
                <a:gd name="T60" fmla="*/ 148 w 1344"/>
                <a:gd name="T61" fmla="*/ 134 h 1496"/>
                <a:gd name="T62" fmla="*/ 150 w 1344"/>
                <a:gd name="T63" fmla="*/ 146 h 1496"/>
                <a:gd name="T64" fmla="*/ 140 w 1344"/>
                <a:gd name="T65" fmla="*/ 154 h 1496"/>
                <a:gd name="T66" fmla="*/ 2 w 1344"/>
                <a:gd name="T67" fmla="*/ 222 h 1496"/>
                <a:gd name="T68" fmla="*/ 30 w 1344"/>
                <a:gd name="T69" fmla="*/ 424 h 1496"/>
                <a:gd name="T70" fmla="*/ 84 w 1344"/>
                <a:gd name="T71" fmla="*/ 614 h 1496"/>
                <a:gd name="T72" fmla="*/ 166 w 1344"/>
                <a:gd name="T73" fmla="*/ 792 h 1496"/>
                <a:gd name="T74" fmla="*/ 272 w 1344"/>
                <a:gd name="T75" fmla="*/ 954 h 1496"/>
                <a:gd name="T76" fmla="*/ 398 w 1344"/>
                <a:gd name="T77" fmla="*/ 1100 h 1496"/>
                <a:gd name="T78" fmla="*/ 544 w 1344"/>
                <a:gd name="T79" fmla="*/ 1226 h 1496"/>
                <a:gd name="T80" fmla="*/ 706 w 1344"/>
                <a:gd name="T81" fmla="*/ 1332 h 1496"/>
                <a:gd name="T82" fmla="*/ 884 w 1344"/>
                <a:gd name="T83" fmla="*/ 1412 h 1496"/>
                <a:gd name="T84" fmla="*/ 1074 w 1344"/>
                <a:gd name="T85" fmla="*/ 1468 h 1496"/>
                <a:gd name="T86" fmla="*/ 1274 w 1344"/>
                <a:gd name="T87" fmla="*/ 1494 h 1496"/>
                <a:gd name="T88" fmla="*/ 1344 w 1344"/>
                <a:gd name="T89" fmla="*/ 1382 h 1496"/>
                <a:gd name="T90" fmla="*/ 1306 w 1344"/>
                <a:gd name="T91" fmla="*/ 1396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44" h="1496">
                  <a:moveTo>
                    <a:pt x="1292" y="1398"/>
                  </a:moveTo>
                  <a:lnTo>
                    <a:pt x="1292" y="1398"/>
                  </a:lnTo>
                  <a:lnTo>
                    <a:pt x="1270" y="1394"/>
                  </a:lnTo>
                  <a:lnTo>
                    <a:pt x="1252" y="1390"/>
                  </a:lnTo>
                  <a:lnTo>
                    <a:pt x="1234" y="1380"/>
                  </a:lnTo>
                  <a:lnTo>
                    <a:pt x="1220" y="1368"/>
                  </a:lnTo>
                  <a:lnTo>
                    <a:pt x="1206" y="1352"/>
                  </a:lnTo>
                  <a:lnTo>
                    <a:pt x="1198" y="1334"/>
                  </a:lnTo>
                  <a:lnTo>
                    <a:pt x="1192" y="1316"/>
                  </a:lnTo>
                  <a:lnTo>
                    <a:pt x="1190" y="1296"/>
                  </a:lnTo>
                  <a:lnTo>
                    <a:pt x="1190" y="1296"/>
                  </a:lnTo>
                  <a:lnTo>
                    <a:pt x="1192" y="1274"/>
                  </a:lnTo>
                  <a:lnTo>
                    <a:pt x="1198" y="1256"/>
                  </a:lnTo>
                  <a:lnTo>
                    <a:pt x="1206" y="1238"/>
                  </a:lnTo>
                  <a:lnTo>
                    <a:pt x="1220" y="1222"/>
                  </a:lnTo>
                  <a:lnTo>
                    <a:pt x="1234" y="1210"/>
                  </a:lnTo>
                  <a:lnTo>
                    <a:pt x="1252" y="1202"/>
                  </a:lnTo>
                  <a:lnTo>
                    <a:pt x="1270" y="1196"/>
                  </a:lnTo>
                  <a:lnTo>
                    <a:pt x="1292" y="1194"/>
                  </a:lnTo>
                  <a:lnTo>
                    <a:pt x="1292" y="1194"/>
                  </a:lnTo>
                  <a:lnTo>
                    <a:pt x="1306" y="1194"/>
                  </a:lnTo>
                  <a:lnTo>
                    <a:pt x="1318" y="1196"/>
                  </a:lnTo>
                  <a:lnTo>
                    <a:pt x="1332" y="1202"/>
                  </a:lnTo>
                  <a:lnTo>
                    <a:pt x="1344" y="1208"/>
                  </a:lnTo>
                  <a:lnTo>
                    <a:pt x="1344" y="1088"/>
                  </a:lnTo>
                  <a:lnTo>
                    <a:pt x="1344" y="1088"/>
                  </a:lnTo>
                  <a:lnTo>
                    <a:pt x="1296" y="1086"/>
                  </a:lnTo>
                  <a:lnTo>
                    <a:pt x="1248" y="1082"/>
                  </a:lnTo>
                  <a:lnTo>
                    <a:pt x="1202" y="1076"/>
                  </a:lnTo>
                  <a:lnTo>
                    <a:pt x="1156" y="1068"/>
                  </a:lnTo>
                  <a:lnTo>
                    <a:pt x="1112" y="1056"/>
                  </a:lnTo>
                  <a:lnTo>
                    <a:pt x="1068" y="1044"/>
                  </a:lnTo>
                  <a:lnTo>
                    <a:pt x="1024" y="1028"/>
                  </a:lnTo>
                  <a:lnTo>
                    <a:pt x="982" y="1012"/>
                  </a:lnTo>
                  <a:lnTo>
                    <a:pt x="940" y="994"/>
                  </a:lnTo>
                  <a:lnTo>
                    <a:pt x="900" y="972"/>
                  </a:lnTo>
                  <a:lnTo>
                    <a:pt x="862" y="950"/>
                  </a:lnTo>
                  <a:lnTo>
                    <a:pt x="824" y="926"/>
                  </a:lnTo>
                  <a:lnTo>
                    <a:pt x="788" y="900"/>
                  </a:lnTo>
                  <a:lnTo>
                    <a:pt x="752" y="872"/>
                  </a:lnTo>
                  <a:lnTo>
                    <a:pt x="718" y="842"/>
                  </a:lnTo>
                  <a:lnTo>
                    <a:pt x="686" y="812"/>
                  </a:lnTo>
                  <a:lnTo>
                    <a:pt x="656" y="780"/>
                  </a:lnTo>
                  <a:lnTo>
                    <a:pt x="626" y="746"/>
                  </a:lnTo>
                  <a:lnTo>
                    <a:pt x="598" y="710"/>
                  </a:lnTo>
                  <a:lnTo>
                    <a:pt x="572" y="674"/>
                  </a:lnTo>
                  <a:lnTo>
                    <a:pt x="548" y="636"/>
                  </a:lnTo>
                  <a:lnTo>
                    <a:pt x="524" y="598"/>
                  </a:lnTo>
                  <a:lnTo>
                    <a:pt x="504" y="556"/>
                  </a:lnTo>
                  <a:lnTo>
                    <a:pt x="486" y="516"/>
                  </a:lnTo>
                  <a:lnTo>
                    <a:pt x="468" y="474"/>
                  </a:lnTo>
                  <a:lnTo>
                    <a:pt x="454" y="430"/>
                  </a:lnTo>
                  <a:lnTo>
                    <a:pt x="440" y="386"/>
                  </a:lnTo>
                  <a:lnTo>
                    <a:pt x="430" y="342"/>
                  </a:lnTo>
                  <a:lnTo>
                    <a:pt x="420" y="296"/>
                  </a:lnTo>
                  <a:lnTo>
                    <a:pt x="414" y="250"/>
                  </a:lnTo>
                  <a:lnTo>
                    <a:pt x="410" y="202"/>
                  </a:lnTo>
                  <a:lnTo>
                    <a:pt x="408" y="154"/>
                  </a:lnTo>
                  <a:lnTo>
                    <a:pt x="266" y="154"/>
                  </a:lnTo>
                  <a:lnTo>
                    <a:pt x="266" y="154"/>
                  </a:lnTo>
                  <a:lnTo>
                    <a:pt x="260" y="152"/>
                  </a:lnTo>
                  <a:lnTo>
                    <a:pt x="254" y="146"/>
                  </a:lnTo>
                  <a:lnTo>
                    <a:pt x="254" y="146"/>
                  </a:lnTo>
                  <a:lnTo>
                    <a:pt x="254" y="140"/>
                  </a:lnTo>
                  <a:lnTo>
                    <a:pt x="258" y="134"/>
                  </a:lnTo>
                  <a:lnTo>
                    <a:pt x="258" y="134"/>
                  </a:lnTo>
                  <a:lnTo>
                    <a:pt x="268" y="122"/>
                  </a:lnTo>
                  <a:lnTo>
                    <a:pt x="274" y="108"/>
                  </a:lnTo>
                  <a:lnTo>
                    <a:pt x="280" y="94"/>
                  </a:lnTo>
                  <a:lnTo>
                    <a:pt x="280" y="78"/>
                  </a:lnTo>
                  <a:lnTo>
                    <a:pt x="280" y="78"/>
                  </a:lnTo>
                  <a:lnTo>
                    <a:pt x="280" y="62"/>
                  </a:lnTo>
                  <a:lnTo>
                    <a:pt x="274" y="48"/>
                  </a:lnTo>
                  <a:lnTo>
                    <a:pt x="268" y="34"/>
                  </a:lnTo>
                  <a:lnTo>
                    <a:pt x="258" y="22"/>
                  </a:lnTo>
                  <a:lnTo>
                    <a:pt x="246" y="14"/>
                  </a:lnTo>
                  <a:lnTo>
                    <a:pt x="234" y="6"/>
                  </a:lnTo>
                  <a:lnTo>
                    <a:pt x="218" y="2"/>
                  </a:lnTo>
                  <a:lnTo>
                    <a:pt x="202" y="0"/>
                  </a:lnTo>
                  <a:lnTo>
                    <a:pt x="202" y="0"/>
                  </a:lnTo>
                  <a:lnTo>
                    <a:pt x="188" y="2"/>
                  </a:lnTo>
                  <a:lnTo>
                    <a:pt x="172" y="6"/>
                  </a:lnTo>
                  <a:lnTo>
                    <a:pt x="160" y="14"/>
                  </a:lnTo>
                  <a:lnTo>
                    <a:pt x="148" y="22"/>
                  </a:lnTo>
                  <a:lnTo>
                    <a:pt x="138" y="34"/>
                  </a:lnTo>
                  <a:lnTo>
                    <a:pt x="130" y="48"/>
                  </a:lnTo>
                  <a:lnTo>
                    <a:pt x="126" y="62"/>
                  </a:lnTo>
                  <a:lnTo>
                    <a:pt x="124" y="78"/>
                  </a:lnTo>
                  <a:lnTo>
                    <a:pt x="124" y="78"/>
                  </a:lnTo>
                  <a:lnTo>
                    <a:pt x="126" y="94"/>
                  </a:lnTo>
                  <a:lnTo>
                    <a:pt x="130" y="108"/>
                  </a:lnTo>
                  <a:lnTo>
                    <a:pt x="138" y="122"/>
                  </a:lnTo>
                  <a:lnTo>
                    <a:pt x="148" y="134"/>
                  </a:lnTo>
                  <a:lnTo>
                    <a:pt x="148" y="134"/>
                  </a:lnTo>
                  <a:lnTo>
                    <a:pt x="152" y="140"/>
                  </a:lnTo>
                  <a:lnTo>
                    <a:pt x="150" y="146"/>
                  </a:lnTo>
                  <a:lnTo>
                    <a:pt x="150" y="146"/>
                  </a:lnTo>
                  <a:lnTo>
                    <a:pt x="146" y="152"/>
                  </a:lnTo>
                  <a:lnTo>
                    <a:pt x="140" y="154"/>
                  </a:lnTo>
                  <a:lnTo>
                    <a:pt x="0" y="154"/>
                  </a:lnTo>
                  <a:lnTo>
                    <a:pt x="0" y="154"/>
                  </a:lnTo>
                  <a:lnTo>
                    <a:pt x="2" y="222"/>
                  </a:lnTo>
                  <a:lnTo>
                    <a:pt x="8" y="290"/>
                  </a:lnTo>
                  <a:lnTo>
                    <a:pt x="18" y="358"/>
                  </a:lnTo>
                  <a:lnTo>
                    <a:pt x="30" y="424"/>
                  </a:lnTo>
                  <a:lnTo>
                    <a:pt x="46" y="488"/>
                  </a:lnTo>
                  <a:lnTo>
                    <a:pt x="64" y="552"/>
                  </a:lnTo>
                  <a:lnTo>
                    <a:pt x="84" y="614"/>
                  </a:lnTo>
                  <a:lnTo>
                    <a:pt x="110" y="674"/>
                  </a:lnTo>
                  <a:lnTo>
                    <a:pt x="136" y="734"/>
                  </a:lnTo>
                  <a:lnTo>
                    <a:pt x="166" y="792"/>
                  </a:lnTo>
                  <a:lnTo>
                    <a:pt x="198" y="848"/>
                  </a:lnTo>
                  <a:lnTo>
                    <a:pt x="234" y="902"/>
                  </a:lnTo>
                  <a:lnTo>
                    <a:pt x="272" y="954"/>
                  </a:lnTo>
                  <a:lnTo>
                    <a:pt x="310" y="1004"/>
                  </a:lnTo>
                  <a:lnTo>
                    <a:pt x="354" y="1054"/>
                  </a:lnTo>
                  <a:lnTo>
                    <a:pt x="398" y="1100"/>
                  </a:lnTo>
                  <a:lnTo>
                    <a:pt x="444" y="1144"/>
                  </a:lnTo>
                  <a:lnTo>
                    <a:pt x="492" y="1186"/>
                  </a:lnTo>
                  <a:lnTo>
                    <a:pt x="544" y="1226"/>
                  </a:lnTo>
                  <a:lnTo>
                    <a:pt x="596" y="1264"/>
                  </a:lnTo>
                  <a:lnTo>
                    <a:pt x="650" y="1298"/>
                  </a:lnTo>
                  <a:lnTo>
                    <a:pt x="706" y="1332"/>
                  </a:lnTo>
                  <a:lnTo>
                    <a:pt x="764" y="1360"/>
                  </a:lnTo>
                  <a:lnTo>
                    <a:pt x="824" y="1388"/>
                  </a:lnTo>
                  <a:lnTo>
                    <a:pt x="884" y="1412"/>
                  </a:lnTo>
                  <a:lnTo>
                    <a:pt x="946" y="1434"/>
                  </a:lnTo>
                  <a:lnTo>
                    <a:pt x="1010" y="1452"/>
                  </a:lnTo>
                  <a:lnTo>
                    <a:pt x="1074" y="1468"/>
                  </a:lnTo>
                  <a:lnTo>
                    <a:pt x="1140" y="1480"/>
                  </a:lnTo>
                  <a:lnTo>
                    <a:pt x="1206" y="1488"/>
                  </a:lnTo>
                  <a:lnTo>
                    <a:pt x="1274" y="1494"/>
                  </a:lnTo>
                  <a:lnTo>
                    <a:pt x="1344" y="1496"/>
                  </a:lnTo>
                  <a:lnTo>
                    <a:pt x="1344" y="1382"/>
                  </a:lnTo>
                  <a:lnTo>
                    <a:pt x="1344" y="1382"/>
                  </a:lnTo>
                  <a:lnTo>
                    <a:pt x="1332" y="1388"/>
                  </a:lnTo>
                  <a:lnTo>
                    <a:pt x="1318" y="1394"/>
                  </a:lnTo>
                  <a:lnTo>
                    <a:pt x="1306" y="1396"/>
                  </a:lnTo>
                  <a:lnTo>
                    <a:pt x="1292" y="1398"/>
                  </a:lnTo>
                  <a:lnTo>
                    <a:pt x="1292" y="1398"/>
                  </a:lnTo>
                  <a:close/>
                </a:path>
              </a:pathLst>
            </a:custGeom>
            <a:solidFill>
              <a:schemeClr val="accent5"/>
            </a:solidFill>
            <a:ln>
              <a:noFill/>
            </a:ln>
          </p:spPr>
          <p:txBody>
            <a:bodyPr vert="horz" wrap="square" lIns="121920" tIns="60960" rIns="121920" bIns="60960" numCol="1" anchor="t" anchorCtr="0" compatLnSpc="1"/>
            <a:lstStyle/>
            <a:p>
              <a:endParaRPr lang="zh-CN" altLang="en-US" sz="2400">
                <a:latin typeface="微软雅黑" panose="020B0503020204020204" charset="-122"/>
                <a:ea typeface="微软雅黑" panose="020B0503020204020204" charset="-122"/>
              </a:endParaRPr>
            </a:p>
          </p:txBody>
        </p:sp>
        <p:sp>
          <p:nvSpPr>
            <p:cNvPr id="15" name="矩形 45"/>
            <p:cNvSpPr/>
            <p:nvPr/>
          </p:nvSpPr>
          <p:spPr>
            <a:xfrm rot="13772023">
              <a:off x="4783490" y="3740039"/>
              <a:ext cx="1462907" cy="727600"/>
            </a:xfrm>
            <a:custGeom>
              <a:avLst/>
              <a:gdLst>
                <a:gd name="connsiteX0" fmla="*/ 0 w 1511952"/>
                <a:gd name="connsiteY0" fmla="*/ 0 h 295978"/>
                <a:gd name="connsiteX1" fmla="*/ 1511952 w 1511952"/>
                <a:gd name="connsiteY1" fmla="*/ 0 h 295978"/>
                <a:gd name="connsiteX2" fmla="*/ 1511952 w 1511952"/>
                <a:gd name="connsiteY2" fmla="*/ 295978 h 295978"/>
                <a:gd name="connsiteX3" fmla="*/ 0 w 1511952"/>
                <a:gd name="connsiteY3" fmla="*/ 295978 h 295978"/>
                <a:gd name="connsiteX4" fmla="*/ 0 w 1511952"/>
                <a:gd name="connsiteY4" fmla="*/ 0 h 295978"/>
                <a:gd name="connsiteX0-1" fmla="*/ 0 w 1511952"/>
                <a:gd name="connsiteY0-2" fmla="*/ 105833 h 401811"/>
                <a:gd name="connsiteX1-3" fmla="*/ 1511952 w 1511952"/>
                <a:gd name="connsiteY1-4" fmla="*/ 105833 h 401811"/>
                <a:gd name="connsiteX2-5" fmla="*/ 1511952 w 1511952"/>
                <a:gd name="connsiteY2-6" fmla="*/ 401811 h 401811"/>
                <a:gd name="connsiteX3-7" fmla="*/ 0 w 1511952"/>
                <a:gd name="connsiteY3-8" fmla="*/ 401811 h 401811"/>
                <a:gd name="connsiteX4-9" fmla="*/ 0 w 1511952"/>
                <a:gd name="connsiteY4-10" fmla="*/ 105833 h 401811"/>
                <a:gd name="connsiteX0-11" fmla="*/ 0 w 1511952"/>
                <a:gd name="connsiteY0-12" fmla="*/ 171524 h 467502"/>
                <a:gd name="connsiteX1-13" fmla="*/ 1511952 w 1511952"/>
                <a:gd name="connsiteY1-14" fmla="*/ 171524 h 467502"/>
                <a:gd name="connsiteX2-15" fmla="*/ 1511952 w 1511952"/>
                <a:gd name="connsiteY2-16" fmla="*/ 467502 h 467502"/>
                <a:gd name="connsiteX3-17" fmla="*/ 0 w 1511952"/>
                <a:gd name="connsiteY3-18" fmla="*/ 467502 h 467502"/>
                <a:gd name="connsiteX4-19" fmla="*/ 0 w 1511952"/>
                <a:gd name="connsiteY4-20" fmla="*/ 171524 h 467502"/>
                <a:gd name="connsiteX0-21" fmla="*/ 0 w 1623871"/>
                <a:gd name="connsiteY0-22" fmla="*/ 216069 h 431085"/>
                <a:gd name="connsiteX1-23" fmla="*/ 1623871 w 1623871"/>
                <a:gd name="connsiteY1-24" fmla="*/ 135107 h 431085"/>
                <a:gd name="connsiteX2-25" fmla="*/ 1623871 w 1623871"/>
                <a:gd name="connsiteY2-26" fmla="*/ 431085 h 431085"/>
                <a:gd name="connsiteX3-27" fmla="*/ 111919 w 1623871"/>
                <a:gd name="connsiteY3-28" fmla="*/ 431085 h 431085"/>
                <a:gd name="connsiteX4-29" fmla="*/ 0 w 1623871"/>
                <a:gd name="connsiteY4-30" fmla="*/ 216069 h 431085"/>
                <a:gd name="connsiteX0-31" fmla="*/ 0 w 1811990"/>
                <a:gd name="connsiteY0-32" fmla="*/ 178613 h 393629"/>
                <a:gd name="connsiteX1-33" fmla="*/ 1811990 w 1811990"/>
                <a:gd name="connsiteY1-34" fmla="*/ 164326 h 393629"/>
                <a:gd name="connsiteX2-35" fmla="*/ 1623871 w 1811990"/>
                <a:gd name="connsiteY2-36" fmla="*/ 393629 h 393629"/>
                <a:gd name="connsiteX3-37" fmla="*/ 111919 w 1811990"/>
                <a:gd name="connsiteY3-38" fmla="*/ 393629 h 393629"/>
                <a:gd name="connsiteX4-39" fmla="*/ 0 w 1811990"/>
                <a:gd name="connsiteY4-40" fmla="*/ 178613 h 393629"/>
                <a:gd name="connsiteX0-41" fmla="*/ 0 w 1811990"/>
                <a:gd name="connsiteY0-42" fmla="*/ 313434 h 528450"/>
                <a:gd name="connsiteX1-43" fmla="*/ 1811990 w 1811990"/>
                <a:gd name="connsiteY1-44" fmla="*/ 299147 h 528450"/>
                <a:gd name="connsiteX2-45" fmla="*/ 1623871 w 1811990"/>
                <a:gd name="connsiteY2-46" fmla="*/ 528450 h 528450"/>
                <a:gd name="connsiteX3-47" fmla="*/ 111919 w 1811990"/>
                <a:gd name="connsiteY3-48" fmla="*/ 528450 h 528450"/>
                <a:gd name="connsiteX4-49" fmla="*/ 0 w 1811990"/>
                <a:gd name="connsiteY4-50" fmla="*/ 313434 h 528450"/>
                <a:gd name="connsiteX0-51" fmla="*/ 0 w 1811990"/>
                <a:gd name="connsiteY0-52" fmla="*/ 416193 h 631209"/>
                <a:gd name="connsiteX1-53" fmla="*/ 1811990 w 1811990"/>
                <a:gd name="connsiteY1-54" fmla="*/ 401906 h 631209"/>
                <a:gd name="connsiteX2-55" fmla="*/ 1623871 w 1811990"/>
                <a:gd name="connsiteY2-56" fmla="*/ 631209 h 631209"/>
                <a:gd name="connsiteX3-57" fmla="*/ 111919 w 1811990"/>
                <a:gd name="connsiteY3-58" fmla="*/ 631209 h 631209"/>
                <a:gd name="connsiteX4-59" fmla="*/ 0 w 1811990"/>
                <a:gd name="connsiteY4-60" fmla="*/ 416193 h 6312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1990" h="631209">
                  <a:moveTo>
                    <a:pt x="0" y="416193"/>
                  </a:moveTo>
                  <a:cubicBezTo>
                    <a:pt x="399208" y="-129114"/>
                    <a:pt x="1193706" y="-143401"/>
                    <a:pt x="1811990" y="401906"/>
                  </a:cubicBezTo>
                  <a:lnTo>
                    <a:pt x="1623871" y="631209"/>
                  </a:lnTo>
                  <a:lnTo>
                    <a:pt x="111919" y="631209"/>
                  </a:lnTo>
                  <a:lnTo>
                    <a:pt x="0" y="416193"/>
                  </a:lnTo>
                  <a:close/>
                </a:path>
              </a:pathLst>
            </a:custGeom>
          </p:spPr>
          <p:txBody>
            <a:bodyPr wrap="none">
              <a:prstTxWarp prst="textArchUp">
                <a:avLst/>
              </a:prstTxWarp>
              <a:spAutoFit/>
            </a:bodyPr>
            <a:lstStyle/>
            <a:p>
              <a:pPr algn="ctr">
                <a:lnSpc>
                  <a:spcPct val="150000"/>
                </a:lnSpc>
              </a:pPr>
              <a:r>
                <a:rPr lang="zh-CN" altLang="en-US" sz="1600" b="1" spc="200" dirty="0" smtClean="0">
                  <a:solidFill>
                    <a:schemeClr val="bg1"/>
                  </a:solidFill>
                  <a:latin typeface="微软雅黑" panose="020B0503020204020204" charset="-122"/>
                  <a:ea typeface="微软雅黑" panose="020B0503020204020204" charset="-122"/>
                </a:rPr>
                <a:t>R</a:t>
              </a:r>
              <a:r>
                <a:rPr lang="en-US" altLang="zh-CN" sz="1600" b="1" spc="200" dirty="0" err="1" smtClean="0">
                  <a:solidFill>
                    <a:schemeClr val="bg1"/>
                  </a:solidFill>
                  <a:latin typeface="微软雅黑" panose="020B0503020204020204" charset="-122"/>
                  <a:ea typeface="微软雅黑" panose="020B0503020204020204" charset="-122"/>
                </a:rPr>
                <a:t>eputation</a:t>
              </a:r>
              <a:endParaRPr lang="en-US" altLang="zh-CN" sz="1600" b="1" spc="200" dirty="0">
                <a:solidFill>
                  <a:schemeClr val="bg1"/>
                </a:solidFill>
                <a:latin typeface="微软雅黑" panose="020B0503020204020204" charset="-122"/>
                <a:ea typeface="微软雅黑" panose="020B0503020204020204" charset="-122"/>
              </a:endParaRPr>
            </a:p>
          </p:txBody>
        </p:sp>
      </p:grpSp>
      <p:grpSp>
        <p:nvGrpSpPr>
          <p:cNvPr id="16" name="组合 15"/>
          <p:cNvGrpSpPr/>
          <p:nvPr/>
        </p:nvGrpSpPr>
        <p:grpSpPr>
          <a:xfrm>
            <a:off x="5325365" y="2601008"/>
            <a:ext cx="1880900" cy="1880899"/>
            <a:chOff x="5155549" y="2464069"/>
            <a:chExt cx="1880900" cy="1880899"/>
          </a:xfrm>
        </p:grpSpPr>
        <p:sp>
          <p:nvSpPr>
            <p:cNvPr id="17" name="椭圆 16"/>
            <p:cNvSpPr/>
            <p:nvPr/>
          </p:nvSpPr>
          <p:spPr>
            <a:xfrm>
              <a:off x="5155549" y="2464069"/>
              <a:ext cx="1880900" cy="18808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8" name="矩形 17"/>
            <p:cNvSpPr/>
            <p:nvPr/>
          </p:nvSpPr>
          <p:spPr>
            <a:xfrm>
              <a:off x="5579812" y="3142909"/>
              <a:ext cx="1032379" cy="523220"/>
            </a:xfrm>
            <a:prstGeom prst="rect">
              <a:avLst/>
            </a:prstGeom>
          </p:spPr>
          <p:txBody>
            <a:bodyPr wrap="none" anchor="ctr">
              <a:spAutoFit/>
            </a:bodyPr>
            <a:lstStyle/>
            <a:p>
              <a:pPr algn="ctr"/>
              <a:r>
                <a:rPr lang="zh-CN" altLang="en-US" sz="2800" dirty="0" smtClean="0">
                  <a:solidFill>
                    <a:schemeClr val="bg1"/>
                  </a:solidFill>
                  <a:latin typeface="微软雅黑" panose="020B0503020204020204" charset="-122"/>
                  <a:ea typeface="微软雅黑" panose="020B0503020204020204" charset="-122"/>
                </a:rPr>
                <a:t>U</a:t>
              </a:r>
              <a:r>
                <a:rPr lang="en-US" altLang="zh-CN" sz="2800" dirty="0" smtClean="0">
                  <a:solidFill>
                    <a:schemeClr val="bg1"/>
                  </a:solidFill>
                  <a:latin typeface="微软雅黑" panose="020B0503020204020204" charset="-122"/>
                  <a:ea typeface="微软雅黑" panose="020B0503020204020204" charset="-122"/>
                </a:rPr>
                <a:t>run</a:t>
              </a:r>
            </a:p>
          </p:txBody>
        </p:sp>
      </p:grpSp>
      <p:sp>
        <p:nvSpPr>
          <p:cNvPr id="19" name="矩形 18"/>
          <p:cNvSpPr/>
          <p:nvPr/>
        </p:nvSpPr>
        <p:spPr>
          <a:xfrm>
            <a:off x="859583" y="1736743"/>
            <a:ext cx="3734463" cy="1450397"/>
          </a:xfrm>
          <a:prstGeom prst="rect">
            <a:avLst/>
          </a:prstGeom>
          <a:ln>
            <a:solidFill>
              <a:srgbClr val="70AD47"/>
            </a:solidFill>
          </a:ln>
        </p:spPr>
        <p:txBody>
          <a:bodyPr wrap="square">
            <a:spAutoFit/>
          </a:bodyPr>
          <a:lstStyle/>
          <a:p>
            <a:pPr>
              <a:lnSpc>
                <a:spcPct val="150000"/>
              </a:lnSpc>
              <a:spcAft>
                <a:spcPts val="600"/>
              </a:spcAft>
            </a:pPr>
            <a:r>
              <a:rPr lang="en-US" altLang="zh-CN" sz="1600" b="1" dirty="0" smtClean="0">
                <a:solidFill>
                  <a:srgbClr val="70AD47"/>
                </a:solidFill>
                <a:latin typeface="微软雅黑" panose="020B0503020204020204" charset="-122"/>
                <a:ea typeface="微软雅黑" panose="020B0503020204020204" charset="-122"/>
              </a:rPr>
              <a:t>Technology advantages</a:t>
            </a:r>
            <a:endParaRPr lang="zh-CN" altLang="en-US" sz="1600" b="1" dirty="0" smtClean="0">
              <a:solidFill>
                <a:srgbClr val="70AD47"/>
              </a:solidFill>
              <a:latin typeface="微软雅黑" panose="020B0503020204020204" charset="-122"/>
              <a:ea typeface="微软雅黑" panose="020B0503020204020204" charset="-122"/>
            </a:endParaRPr>
          </a:p>
          <a:p>
            <a:pPr marL="285750" indent="-285750">
              <a:lnSpc>
                <a:spcPts val="1800"/>
              </a:lnSpc>
              <a:buClr>
                <a:srgbClr val="70AD47"/>
              </a:buClr>
              <a:buFont typeface="Wingdings" panose="05000000000000000000" pitchFamily="2" charset="2"/>
              <a:buChar char="n"/>
            </a:pPr>
            <a:r>
              <a:rPr lang="en-US" altLang="zh-CN" sz="1050" dirty="0">
                <a:solidFill>
                  <a:schemeClr val="tx1">
                    <a:lumMod val="65000"/>
                    <a:lumOff val="35000"/>
                  </a:schemeClr>
                </a:solidFill>
                <a:latin typeface="微软雅黑" panose="020B0503020204020204" charset="-122"/>
                <a:ea typeface="微软雅黑" panose="020B0503020204020204" charset="-122"/>
                <a:sym typeface="+mn-ea"/>
              </a:rPr>
              <a:t>Comprehensive technology and service ability in all aspects, including ABC, search engine, IOT, recommendation engine, block chain.</a:t>
            </a:r>
          </a:p>
          <a:p>
            <a:pPr marL="285750" indent="-285750">
              <a:lnSpc>
                <a:spcPts val="1800"/>
              </a:lnSpc>
              <a:buClr>
                <a:srgbClr val="70AD47"/>
              </a:buClr>
              <a:buFont typeface="Wingdings" panose="05000000000000000000" pitchFamily="2" charset="2"/>
              <a:buChar char="n"/>
            </a:pPr>
            <a:r>
              <a:rPr lang="en-US" altLang="zh-CN" sz="1050" dirty="0" err="1">
                <a:solidFill>
                  <a:schemeClr val="tx1">
                    <a:lumMod val="65000"/>
                    <a:lumOff val="35000"/>
                  </a:schemeClr>
                </a:solidFill>
                <a:latin typeface="微软雅黑" panose="020B0503020204020204" charset="-122"/>
                <a:ea typeface="微软雅黑" panose="020B0503020204020204" charset="-122"/>
                <a:sym typeface="+mn-ea"/>
              </a:rPr>
              <a:t>uDev</a:t>
            </a:r>
            <a:r>
              <a:rPr lang="en-US" altLang="zh-CN" sz="1050" dirty="0">
                <a:solidFill>
                  <a:schemeClr val="tx1">
                    <a:lumMod val="65000"/>
                    <a:lumOff val="35000"/>
                  </a:schemeClr>
                </a:solidFill>
                <a:latin typeface="微软雅黑" panose="020B0503020204020204" charset="-122"/>
                <a:ea typeface="微软雅黑" panose="020B0503020204020204" charset="-122"/>
                <a:sym typeface="+mn-ea"/>
              </a:rPr>
              <a:t> software generation technology.</a:t>
            </a:r>
          </a:p>
        </p:txBody>
      </p:sp>
      <p:sp>
        <p:nvSpPr>
          <p:cNvPr id="20" name="矩形 19"/>
          <p:cNvSpPr/>
          <p:nvPr/>
        </p:nvSpPr>
        <p:spPr>
          <a:xfrm>
            <a:off x="7944431" y="1739406"/>
            <a:ext cx="3408380" cy="2065950"/>
          </a:xfrm>
          <a:prstGeom prst="rect">
            <a:avLst/>
          </a:prstGeom>
          <a:ln>
            <a:solidFill>
              <a:srgbClr val="A5A5A5"/>
            </a:solidFill>
          </a:ln>
        </p:spPr>
        <p:txBody>
          <a:bodyPr wrap="square">
            <a:spAutoFit/>
          </a:bodyPr>
          <a:lstStyle/>
          <a:p>
            <a:pPr>
              <a:lnSpc>
                <a:spcPct val="150000"/>
              </a:lnSpc>
              <a:spcAft>
                <a:spcPts val="600"/>
              </a:spcAft>
            </a:pPr>
            <a:r>
              <a:rPr lang="en-US" altLang="zh-CN" sz="1600" b="1" dirty="0" smtClean="0">
                <a:solidFill>
                  <a:schemeClr val="tx1">
                    <a:lumMod val="50000"/>
                    <a:lumOff val="50000"/>
                  </a:schemeClr>
                </a:solidFill>
                <a:latin typeface="微软雅黑" panose="020B0503020204020204" charset="-122"/>
                <a:ea typeface="微软雅黑" panose="020B0503020204020204" charset="-122"/>
              </a:rPr>
              <a:t>Data advantages</a:t>
            </a:r>
            <a:endParaRPr lang="en-US" altLang="zh-CN" sz="1600" b="1" dirty="0">
              <a:solidFill>
                <a:schemeClr val="tx1">
                  <a:lumMod val="50000"/>
                  <a:lumOff val="50000"/>
                </a:schemeClr>
              </a:solidFill>
              <a:latin typeface="微软雅黑" panose="020B0503020204020204" charset="-122"/>
              <a:ea typeface="微软雅黑" panose="020B0503020204020204" charset="-122"/>
            </a:endParaRPr>
          </a:p>
          <a:p>
            <a:pPr marL="285750" lvl="0" indent="-285750">
              <a:lnSpc>
                <a:spcPts val="1800"/>
              </a:lnSpc>
              <a:spcAft>
                <a:spcPts val="600"/>
              </a:spcAft>
              <a:buClr>
                <a:schemeClr val="tx1">
                  <a:lumMod val="50000"/>
                  <a:lumOff val="50000"/>
                </a:schemeClr>
              </a:buClr>
              <a:buFont typeface="Wingdings" panose="05000000000000000000" pitchFamily="2" charset="2"/>
              <a:buChar char="n"/>
            </a:pPr>
            <a:r>
              <a:rPr lang="en-US" altLang="zh-CN" sz="1050" dirty="0">
                <a:solidFill>
                  <a:schemeClr val="tx1">
                    <a:lumMod val="65000"/>
                    <a:lumOff val="35000"/>
                  </a:schemeClr>
                </a:solidFill>
                <a:latin typeface="微软雅黑" panose="020B0503020204020204" charset="-122"/>
                <a:ea typeface="微软雅黑" panose="020B0503020204020204" charset="-122"/>
              </a:rPr>
              <a:t>The largest public opinion search engine in China.</a:t>
            </a:r>
          </a:p>
          <a:p>
            <a:pPr marL="285750" lvl="0" indent="-285750">
              <a:lnSpc>
                <a:spcPts val="1800"/>
              </a:lnSpc>
              <a:spcAft>
                <a:spcPts val="600"/>
              </a:spcAft>
              <a:buClr>
                <a:schemeClr val="tx1">
                  <a:lumMod val="50000"/>
                  <a:lumOff val="50000"/>
                </a:schemeClr>
              </a:buClr>
              <a:buFont typeface="Wingdings" panose="05000000000000000000" pitchFamily="2" charset="2"/>
              <a:buChar char="n"/>
            </a:pPr>
            <a:r>
              <a:rPr lang="en-US" altLang="zh-CN" sz="1050" dirty="0">
                <a:solidFill>
                  <a:schemeClr val="tx1">
                    <a:lumMod val="65000"/>
                    <a:lumOff val="35000"/>
                  </a:schemeClr>
                </a:solidFill>
                <a:latin typeface="微软雅黑" panose="020B0503020204020204" charset="-122"/>
                <a:ea typeface="微软雅黑" panose="020B0503020204020204" charset="-122"/>
              </a:rPr>
              <a:t>Owned and managed many data centers.</a:t>
            </a:r>
          </a:p>
          <a:p>
            <a:pPr marL="285750" lvl="0" indent="-285750">
              <a:lnSpc>
                <a:spcPts val="1800"/>
              </a:lnSpc>
              <a:spcAft>
                <a:spcPts val="600"/>
              </a:spcAft>
              <a:buClr>
                <a:schemeClr val="tx1">
                  <a:lumMod val="50000"/>
                  <a:lumOff val="50000"/>
                </a:schemeClr>
              </a:buClr>
              <a:buFont typeface="Wingdings" panose="05000000000000000000" pitchFamily="2" charset="2"/>
              <a:buChar char="n"/>
            </a:pPr>
            <a:r>
              <a:rPr lang="en-US" altLang="zh-CN" sz="1050" dirty="0">
                <a:solidFill>
                  <a:schemeClr val="tx1">
                    <a:lumMod val="65000"/>
                    <a:lumOff val="35000"/>
                  </a:schemeClr>
                </a:solidFill>
                <a:latin typeface="微软雅黑" panose="020B0503020204020204" charset="-122"/>
                <a:ea typeface="微软雅黑" panose="020B0503020204020204" charset="-122"/>
              </a:rPr>
              <a:t>Over 12 years of big data experience in Internet contents and public opinions, Global Media contents, e-commerce and think-tanks</a:t>
            </a:r>
            <a:r>
              <a:rPr lang="en-US" altLang="zh-CN" sz="1050" dirty="0" smtClean="0">
                <a:solidFill>
                  <a:schemeClr val="tx1">
                    <a:lumMod val="65000"/>
                    <a:lumOff val="35000"/>
                  </a:schemeClr>
                </a:solidFill>
                <a:latin typeface="微软雅黑" panose="020B0503020204020204" charset="-122"/>
                <a:ea typeface="微软雅黑" panose="020B0503020204020204" charset="-122"/>
              </a:rPr>
              <a:t>.</a:t>
            </a:r>
            <a:endParaRPr lang="en-US" altLang="zh-CN" sz="1050" dirty="0">
              <a:solidFill>
                <a:schemeClr val="tx1">
                  <a:lumMod val="65000"/>
                  <a:lumOff val="35000"/>
                </a:schemeClr>
              </a:solidFill>
              <a:latin typeface="微软雅黑" panose="020B0503020204020204" charset="-122"/>
              <a:ea typeface="微软雅黑" panose="020B0503020204020204" charset="-122"/>
            </a:endParaRPr>
          </a:p>
        </p:txBody>
      </p:sp>
      <p:sp>
        <p:nvSpPr>
          <p:cNvPr id="21" name="矩形 20"/>
          <p:cNvSpPr/>
          <p:nvPr/>
        </p:nvSpPr>
        <p:spPr>
          <a:xfrm>
            <a:off x="861223" y="4357773"/>
            <a:ext cx="3732823" cy="1737014"/>
          </a:xfrm>
          <a:prstGeom prst="rect">
            <a:avLst/>
          </a:prstGeom>
          <a:ln>
            <a:solidFill>
              <a:srgbClr val="4472C4"/>
            </a:solidFill>
          </a:ln>
        </p:spPr>
        <p:txBody>
          <a:bodyPr wrap="square">
            <a:spAutoFit/>
          </a:bodyPr>
          <a:lstStyle/>
          <a:p>
            <a:pPr>
              <a:lnSpc>
                <a:spcPct val="150000"/>
              </a:lnSpc>
              <a:spcAft>
                <a:spcPts val="600"/>
              </a:spcAft>
            </a:pPr>
            <a:r>
              <a:rPr lang="en-US" altLang="zh-CN" sz="1600" b="1" dirty="0" smtClean="0">
                <a:solidFill>
                  <a:srgbClr val="4472C4"/>
                </a:solidFill>
                <a:latin typeface="微软雅黑" panose="020B0503020204020204" charset="-122"/>
                <a:ea typeface="微软雅黑" panose="020B0503020204020204" charset="-122"/>
              </a:rPr>
              <a:t>Reputation </a:t>
            </a:r>
            <a:r>
              <a:rPr lang="en-US" altLang="zh-CN" sz="1600" b="1" dirty="0">
                <a:solidFill>
                  <a:srgbClr val="4472C4"/>
                </a:solidFill>
                <a:latin typeface="微软雅黑" panose="020B0503020204020204" charset="-122"/>
                <a:ea typeface="微软雅黑" panose="020B0503020204020204" charset="-122"/>
              </a:rPr>
              <a:t>and </a:t>
            </a:r>
            <a:r>
              <a:rPr lang="en-US" altLang="zh-CN" sz="1600" b="1" dirty="0" smtClean="0">
                <a:solidFill>
                  <a:srgbClr val="4472C4"/>
                </a:solidFill>
                <a:latin typeface="微软雅黑" panose="020B0503020204020204" charset="-122"/>
                <a:ea typeface="微软雅黑" panose="020B0503020204020204" charset="-122"/>
              </a:rPr>
              <a:t>cases</a:t>
            </a:r>
          </a:p>
          <a:p>
            <a:pPr marL="285750" indent="-285750">
              <a:lnSpc>
                <a:spcPct val="150000"/>
              </a:lnSpc>
              <a:buClr>
                <a:srgbClr val="4472C4"/>
              </a:buClr>
              <a:buFont typeface="Wingdings" panose="05000000000000000000" pitchFamily="2" charset="2"/>
              <a:buChar char="n"/>
            </a:pPr>
            <a:r>
              <a:rPr lang="en-US" altLang="zh-CN" sz="1050" dirty="0">
                <a:solidFill>
                  <a:schemeClr val="tx1">
                    <a:lumMod val="65000"/>
                    <a:lumOff val="35000"/>
                  </a:schemeClr>
                </a:solidFill>
                <a:latin typeface="微软雅黑" panose="020B0503020204020204" charset="-122"/>
                <a:ea typeface="微软雅黑" panose="020B0503020204020204" charset="-122"/>
                <a:sym typeface="+mn-ea"/>
              </a:rPr>
              <a:t>Hundreds of enterprise customers, including governments, state-owned companies and private companies.</a:t>
            </a:r>
          </a:p>
          <a:p>
            <a:pPr marL="285750" indent="-285750">
              <a:lnSpc>
                <a:spcPct val="150000"/>
              </a:lnSpc>
              <a:buClr>
                <a:srgbClr val="4472C4"/>
              </a:buClr>
              <a:buFont typeface="Wingdings" panose="05000000000000000000" pitchFamily="2" charset="2"/>
              <a:buChar char="n"/>
            </a:pPr>
            <a:r>
              <a:rPr lang="en-US" altLang="zh-CN" sz="1050" dirty="0">
                <a:solidFill>
                  <a:schemeClr val="tx1">
                    <a:lumMod val="65000"/>
                    <a:lumOff val="35000"/>
                  </a:schemeClr>
                </a:solidFill>
                <a:latin typeface="微软雅黑" panose="020B0503020204020204" charset="-122"/>
                <a:ea typeface="微软雅黑" panose="020B0503020204020204" charset="-122"/>
                <a:sym typeface="+mn-ea"/>
              </a:rPr>
              <a:t>Excellent reputation and doubled revenue in the past years.</a:t>
            </a:r>
          </a:p>
        </p:txBody>
      </p:sp>
      <p:sp>
        <p:nvSpPr>
          <p:cNvPr id="22" name="矩形 21"/>
          <p:cNvSpPr/>
          <p:nvPr/>
        </p:nvSpPr>
        <p:spPr>
          <a:xfrm>
            <a:off x="7944431" y="4444689"/>
            <a:ext cx="3408380" cy="1175322"/>
          </a:xfrm>
          <a:prstGeom prst="rect">
            <a:avLst/>
          </a:prstGeom>
          <a:ln>
            <a:solidFill>
              <a:srgbClr val="FFC000"/>
            </a:solidFill>
          </a:ln>
        </p:spPr>
        <p:txBody>
          <a:bodyPr wrap="square">
            <a:spAutoFit/>
          </a:bodyPr>
          <a:lstStyle/>
          <a:p>
            <a:pPr>
              <a:lnSpc>
                <a:spcPct val="150000"/>
              </a:lnSpc>
            </a:pPr>
            <a:r>
              <a:rPr lang="en-US" altLang="zh-CN" sz="1600" b="1" dirty="0" smtClean="0">
                <a:solidFill>
                  <a:schemeClr val="accent4">
                    <a:lumMod val="75000"/>
                  </a:schemeClr>
                </a:solidFill>
                <a:latin typeface="微软雅黑" panose="020B0503020204020204" charset="-122"/>
                <a:ea typeface="微软雅黑" panose="020B0503020204020204" charset="-122"/>
              </a:rPr>
              <a:t>Excellent team</a:t>
            </a:r>
          </a:p>
          <a:p>
            <a:pPr marL="285750" lvl="0" indent="-285750" algn="just">
              <a:lnSpc>
                <a:spcPct val="150000"/>
              </a:lnSpc>
              <a:buClr>
                <a:schemeClr val="accent4">
                  <a:lumMod val="75000"/>
                </a:schemeClr>
              </a:buClr>
              <a:buFont typeface="Wingdings" panose="05000000000000000000" pitchFamily="2" charset="2"/>
              <a:buChar char="n"/>
            </a:pPr>
            <a:r>
              <a:rPr lang="en-US" altLang="zh-CN" sz="1050" dirty="0">
                <a:solidFill>
                  <a:schemeClr val="tx1">
                    <a:lumMod val="65000"/>
                    <a:lumOff val="35000"/>
                  </a:schemeClr>
                </a:solidFill>
                <a:latin typeface="微软雅黑" panose="020B0503020204020204" charset="-122"/>
                <a:ea typeface="微软雅黑" panose="020B0503020204020204" charset="-122"/>
              </a:rPr>
              <a:t>Team leaders from top internet companies</a:t>
            </a:r>
          </a:p>
          <a:p>
            <a:pPr marL="285750" lvl="0" indent="-285750" algn="just">
              <a:lnSpc>
                <a:spcPct val="150000"/>
              </a:lnSpc>
              <a:buClr>
                <a:schemeClr val="accent4">
                  <a:lumMod val="75000"/>
                </a:schemeClr>
              </a:buClr>
              <a:buFont typeface="Wingdings" panose="05000000000000000000" pitchFamily="2" charset="2"/>
              <a:buChar char="n"/>
            </a:pPr>
            <a:r>
              <a:rPr lang="en-US" altLang="zh-CN" sz="1050" dirty="0">
                <a:solidFill>
                  <a:schemeClr val="tx1">
                    <a:lumMod val="65000"/>
                    <a:lumOff val="35000"/>
                  </a:schemeClr>
                </a:solidFill>
                <a:latin typeface="微软雅黑" panose="020B0503020204020204" charset="-122"/>
                <a:ea typeface="微软雅黑" panose="020B0503020204020204" charset="-122"/>
              </a:rPr>
              <a:t>Collaboration with top universities</a:t>
            </a:r>
          </a:p>
          <a:p>
            <a:pPr marL="285750" lvl="0" indent="-285750" algn="just">
              <a:lnSpc>
                <a:spcPct val="150000"/>
              </a:lnSpc>
              <a:buClr>
                <a:schemeClr val="accent4">
                  <a:lumMod val="75000"/>
                </a:schemeClr>
              </a:buClr>
              <a:buFont typeface="Wingdings" panose="05000000000000000000" pitchFamily="2" charset="2"/>
              <a:buChar char="n"/>
            </a:pPr>
            <a:r>
              <a:rPr lang="en-US" altLang="zh-CN" sz="1050" dirty="0">
                <a:solidFill>
                  <a:schemeClr val="tx1">
                    <a:lumMod val="65000"/>
                    <a:lumOff val="35000"/>
                  </a:schemeClr>
                </a:solidFill>
                <a:latin typeface="微软雅黑" panose="020B0503020204020204" charset="-122"/>
                <a:ea typeface="微软雅黑" panose="020B0503020204020204" charset="-122"/>
              </a:rPr>
              <a:t>Mature project implementation management </a:t>
            </a:r>
          </a:p>
        </p:txBody>
      </p:sp>
      <p:cxnSp>
        <p:nvCxnSpPr>
          <p:cNvPr id="23" name="肘形连接符 22"/>
          <p:cNvCxnSpPr>
            <a:stCxn id="8" idx="42"/>
          </p:cNvCxnSpPr>
          <p:nvPr/>
        </p:nvCxnSpPr>
        <p:spPr>
          <a:xfrm flipV="1">
            <a:off x="6574831" y="1747253"/>
            <a:ext cx="1369600" cy="340085"/>
          </a:xfrm>
          <a:prstGeom prst="bentConnector3">
            <a:avLst>
              <a:gd name="adj1" fmla="val -3894"/>
            </a:avLst>
          </a:prstGeom>
          <a:ln>
            <a:solidFill>
              <a:srgbClr val="A5A5A5"/>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5" idx="34"/>
          </p:cNvCxnSpPr>
          <p:nvPr/>
        </p:nvCxnSpPr>
        <p:spPr>
          <a:xfrm flipH="1" flipV="1">
            <a:off x="4594046" y="1739406"/>
            <a:ext cx="1362756" cy="347932"/>
          </a:xfrm>
          <a:prstGeom prst="bentConnector3">
            <a:avLst>
              <a:gd name="adj1" fmla="val -1198"/>
            </a:avLst>
          </a:prstGeom>
          <a:ln>
            <a:solidFill>
              <a:srgbClr val="70AD47"/>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42"/>
          </p:cNvCxnSpPr>
          <p:nvPr/>
        </p:nvCxnSpPr>
        <p:spPr>
          <a:xfrm flipH="1">
            <a:off x="4594046" y="4995578"/>
            <a:ext cx="1362755" cy="631149"/>
          </a:xfrm>
          <a:prstGeom prst="bentConnector3">
            <a:avLst>
              <a:gd name="adj1" fmla="val -694"/>
            </a:avLst>
          </a:prstGeom>
          <a:ln>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1" idx="34"/>
          </p:cNvCxnSpPr>
          <p:nvPr/>
        </p:nvCxnSpPr>
        <p:spPr>
          <a:xfrm>
            <a:off x="6574830" y="4995578"/>
            <a:ext cx="1369601" cy="637898"/>
          </a:xfrm>
          <a:prstGeom prst="bentConnector3">
            <a:avLst>
              <a:gd name="adj1" fmla="val -1416"/>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7" name="标题 1"/>
          <p:cNvSpPr>
            <a:spLocks noGrp="1"/>
          </p:cNvSpPr>
          <p:nvPr>
            <p:ph type="title"/>
          </p:nvPr>
        </p:nvSpPr>
        <p:spPr>
          <a:xfrm>
            <a:off x="1253208" y="545316"/>
            <a:ext cx="5187143" cy="458108"/>
          </a:xfrm>
        </p:spPr>
        <p:txBody>
          <a:bodyPr>
            <a:noAutofit/>
          </a:bodyPr>
          <a:lstStyle/>
          <a:p>
            <a:r>
              <a:rPr lang="zh-CN" altLang="en-US" sz="2800" b="1" dirty="0" smtClean="0">
                <a:latin typeface="微软雅黑" panose="020B0503020204020204" pitchFamily="34" charset="-122"/>
                <a:ea typeface="微软雅黑" panose="020B0503020204020204" pitchFamily="34" charset="-122"/>
              </a:rPr>
              <a:t>U</a:t>
            </a:r>
            <a:r>
              <a:rPr lang="en-US" altLang="zh-CN" sz="2800" b="1" dirty="0" smtClean="0">
                <a:latin typeface="微软雅黑" panose="020B0503020204020204" pitchFamily="34" charset="-122"/>
                <a:ea typeface="微软雅黑" panose="020B0503020204020204" pitchFamily="34" charset="-122"/>
              </a:rPr>
              <a:t>run</a:t>
            </a:r>
            <a:r>
              <a:rPr lang="zh-CN" altLang="en-US" sz="2800" b="1" dirty="0" smtClean="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Advantages</a:t>
            </a:r>
            <a:endParaRPr lang="zh-CN" altLang="en-US" sz="2800" b="1" dirty="0">
              <a:latin typeface="微软雅黑" panose="020B0503020204020204" pitchFamily="34" charset="-122"/>
              <a:ea typeface="微软雅黑" panose="020B0503020204020204" pitchFamily="34" charset="-122"/>
            </a:endParaRPr>
          </a:p>
        </p:txBody>
      </p:sp>
      <p:pic>
        <p:nvPicPr>
          <p:cNvPr id="29" name="图片 28" descr="公司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534570" cy="660376"/>
          </a:xfrm>
          <a:prstGeom prst="rect">
            <a:avLst/>
          </a:prstGeom>
        </p:spPr>
      </p:pic>
    </p:spTree>
    <p:extLst>
      <p:ext uri="{BB962C8B-B14F-4D97-AF65-F5344CB8AC3E}">
        <p14:creationId xmlns:p14="http://schemas.microsoft.com/office/powerpoint/2010/main" val="28164186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52973" y="1955407"/>
            <a:ext cx="8539027" cy="29120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661218" y="2564529"/>
            <a:ext cx="5861415" cy="1287532"/>
          </a:xfrm>
          <a:prstGeom prst="rect">
            <a:avLst/>
          </a:prstGeom>
          <a:noFill/>
        </p:spPr>
        <p:txBody>
          <a:bodyPr wrap="square" rtlCol="0">
            <a:spAutoFit/>
          </a:bodyPr>
          <a:lstStyle/>
          <a:p>
            <a:pPr>
              <a:lnSpc>
                <a:spcPts val="5000"/>
              </a:lnSpc>
            </a:pPr>
            <a:endParaRPr lang="en-US" altLang="zh-CN" sz="36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sz="3600" dirty="0" err="1"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rPr>
              <a:t>Urun</a:t>
            </a:r>
            <a:r>
              <a:rPr lang="en-US" altLang="zh-CN" sz="3600" dirty="0" smtClean="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rPr>
              <a:t> Technical Solutions</a:t>
            </a:r>
            <a:endParaRPr lang="zh-CN" altLang="en-US" sz="3600" dirty="0">
              <a:solidFill>
                <a:schemeClr val="tx1">
                  <a:lumMod val="75000"/>
                  <a:lumOff val="25000"/>
                </a:schemeClr>
              </a:solidFill>
              <a:latin typeface="Dotum" panose="020B0600000101010101" pitchFamily="34" charset="-127"/>
              <a:ea typeface="Dotum" panose="020B0600000101010101" pitchFamily="34" charset="-127"/>
              <a:cs typeface="Arial" panose="020B0604020202020204" pitchFamily="34" charset="0"/>
            </a:endParaRPr>
          </a:p>
        </p:txBody>
      </p:sp>
      <p:sp>
        <p:nvSpPr>
          <p:cNvPr id="7" name="矩形 6"/>
          <p:cNvSpPr/>
          <p:nvPr/>
        </p:nvSpPr>
        <p:spPr>
          <a:xfrm>
            <a:off x="0" y="1955409"/>
            <a:ext cx="2954215" cy="291201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954215" y="1955408"/>
            <a:ext cx="351693" cy="291201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05908" y="1955407"/>
            <a:ext cx="267286" cy="29120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25535" y="2533821"/>
            <a:ext cx="1199407" cy="877593"/>
          </a:xfrm>
          <a:prstGeom prst="rect">
            <a:avLst/>
          </a:prstGeom>
          <a:solidFill>
            <a:schemeClr val="bg1">
              <a:lumMod val="8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24" y="2477549"/>
            <a:ext cx="1488026" cy="1116020"/>
          </a:xfrm>
          <a:prstGeom prst="rect">
            <a:avLst/>
          </a:prstGeom>
        </p:spPr>
      </p:pic>
    </p:spTree>
    <p:extLst>
      <p:ext uri="{BB962C8B-B14F-4D97-AF65-F5344CB8AC3E}">
        <p14:creationId xmlns:p14="http://schemas.microsoft.com/office/powerpoint/2010/main" val="407776839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4803</TotalTime>
  <Words>1734</Words>
  <Application>Microsoft Macintosh PowerPoint</Application>
  <PresentationFormat>自定义</PresentationFormat>
  <Paragraphs>303</Paragraphs>
  <Slides>26</Slides>
  <Notes>19</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PowerPoint 演示文稿</vt:lpstr>
      <vt:lpstr>PowerPoint 演示文稿</vt:lpstr>
      <vt:lpstr>Urun Introuduction</vt:lpstr>
      <vt:lpstr>All sorts of honors and qualifications, among them the CMMI3 compliance and ISO 20000 and ISO 27001, ISO 9001 form information project management, security and quality control. AAA grading for enterprise credibility.  </vt:lpstr>
      <vt:lpstr>Urun in Media</vt:lpstr>
      <vt:lpstr>PowerPoint 演示文稿</vt:lpstr>
      <vt:lpstr>Product Line</vt:lpstr>
      <vt:lpstr>Urun Advantages</vt:lpstr>
      <vt:lpstr>PowerPoint 演示文稿</vt:lpstr>
      <vt:lpstr>Published first ever public opinion management standard in CHINA</vt:lpstr>
      <vt:lpstr>A look at the life cycle of public opinion crisis  </vt:lpstr>
      <vt:lpstr>The Public Opinion Risk Management Theory </vt:lpstr>
      <vt:lpstr>PowerPoint 演示文稿</vt:lpstr>
      <vt:lpstr>PowerPoint 演示文稿</vt:lpstr>
      <vt:lpstr>Technology Architecture</vt:lpstr>
      <vt:lpstr>URUN Public Opinion Product Features</vt:lpstr>
      <vt:lpstr>URUN Public Opinion Product Features</vt:lpstr>
      <vt:lpstr>PowerPoint 演示文稿</vt:lpstr>
      <vt:lpstr>PowerPoint 演示文稿</vt:lpstr>
      <vt:lpstr>Case Analysis</vt:lpstr>
      <vt:lpstr>BIG SCREEN PRESENTATION &amp; DECISION MAKING</vt:lpstr>
      <vt:lpstr>Visualization report automatic generation </vt:lpstr>
      <vt:lpstr>Artificial Intelligence Applied on Data Analysis Report</vt:lpstr>
      <vt:lpstr>PowerPoint 演示文稿</vt:lpstr>
      <vt:lpstr>Urun Market Coverage</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zhj</dc:creator>
  <cp:lastModifiedBy>Jian SUN</cp:lastModifiedBy>
  <cp:revision>410</cp:revision>
  <dcterms:created xsi:type="dcterms:W3CDTF">2017-10-24T06:51:47Z</dcterms:created>
  <dcterms:modified xsi:type="dcterms:W3CDTF">2018-01-12T13:33:41Z</dcterms:modified>
</cp:coreProperties>
</file>